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182" autoAdjust="0"/>
  </p:normalViewPr>
  <p:slideViewPr>
    <p:cSldViewPr showGuides="1">
      <p:cViewPr varScale="1">
        <p:scale>
          <a:sx n="78" d="100"/>
          <a:sy n="78" d="100"/>
        </p:scale>
        <p:origin x="558" y="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CCDC7F-BC00-4C99-85FF-043B4492FDD6}" type="datetime1">
              <a:rPr lang="fr-FR" smtClean="0">
                <a:solidFill>
                  <a:schemeClr val="tx2"/>
                </a:solidFill>
              </a:rPr>
              <a:t>24/04/2023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fr-FR">
                <a:solidFill>
                  <a:schemeClr val="tx2"/>
                </a:solidFill>
              </a:rPr>
              <a:t>‹#›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9DB740-21CF-441F-BC62-4B14D9776874}" type="datetime1">
              <a:rPr lang="fr-FR" noProof="0" smtClean="0"/>
              <a:t>24/04/2023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fr-FR" noProof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79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1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295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682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04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8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7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5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01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19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65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28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69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17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8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9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7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4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5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 descr="Pile de livre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 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 8" descr="Pile de livre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3A5FDE-453C-4EC1-91E1-8EE1D0EDCBFA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8A9B0-2D79-47C0-B0AB-F17A14BA6A29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73FC6-F5F7-471A-A319-8D8D4FC2B209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32B45E-4A5B-4059-8174-BDEC34500A8E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 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pic>
          <p:nvPicPr>
            <p:cNvPr id="10" name="Image 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 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 4" descr="Pile de liv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re 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CDA04-4D1F-4CAE-817D-ED4BFD6D0851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84BEC-DE4E-42E2-90B7-92D14FBA33C8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14004-A8BF-41DC-89DC-5BF209DAC28B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4DAE04-E366-4F84-B5AF-4B5D593BF3E4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F8A9A-3825-4D9C-90D7-3296DC911242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2B512-315C-4254-B602-A6F12C7054E6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C3F513-1F54-46A1-A7CC-5D4A86AC9C8B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8" name="Rectangle 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B53C854-F126-4EC3-BBB8-0E1727FC6051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4879346" y="685801"/>
            <a:ext cx="7008574" cy="2383159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Światowy Dzień Książki i Praw Autorskich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9346" y="4653136"/>
            <a:ext cx="7008574" cy="1519064"/>
          </a:xfrm>
        </p:spPr>
        <p:txBody>
          <a:bodyPr rtlCol="0"/>
          <a:lstStyle/>
          <a:p>
            <a:pPr rtl="0"/>
            <a:r>
              <a:rPr lang="pl-PL" b="1" dirty="0"/>
              <a:t>Dzieje książki od starożytności </a:t>
            </a:r>
          </a:p>
          <a:p>
            <a:pPr rtl="0"/>
            <a:r>
              <a:rPr lang="pl-PL" b="1" dirty="0"/>
              <a:t>po czasy współczesne</a:t>
            </a:r>
          </a:p>
          <a:p>
            <a:pPr rtl="0"/>
            <a:endParaRPr lang="pl-PL" sz="1400" i="1" dirty="0"/>
          </a:p>
          <a:p>
            <a:pPr rtl="0"/>
            <a:r>
              <a:rPr lang="pl-PL" sz="1400" i="1" dirty="0"/>
              <a:t>Hanna Włosek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Najstarsze biblioteki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64" y="1535238"/>
            <a:ext cx="9775535" cy="487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Zakłada się, że w starożytnej Grecji, już w VI wieku p. n. e., powstały liczne biblioteki założone przez panujących władców oraz prywatne księgozbiory uczonych greckich. Możemy wymienić tu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Arystotelesa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, jednego z najsławniejszych filozofów swoich czasów. Niestety zbiory te nie zachowały się do dnia dzisiejszego. </a:t>
            </a:r>
          </a:p>
          <a:p>
            <a:pPr marL="0" indent="0" algn="ctr">
              <a:buNone/>
            </a:pPr>
            <a:endParaRPr lang="pl-PL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4098" name="Picture 2" descr="Sposób na szczęście według Arystotelesa? Na 100% wykorzystywać swoje  możliwości!">
            <a:extLst>
              <a:ext uri="{FF2B5EF4-FFF2-40B4-BE49-F238E27FC236}">
                <a16:creationId xmlns:a16="http://schemas.microsoft.com/office/drawing/2014/main" xmlns="" id="{D2B9019A-52DD-C595-2128-503073D5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45" y="3429000"/>
            <a:ext cx="5133682" cy="28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Najstarsze biblioteki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64" y="1535238"/>
            <a:ext cx="9775535" cy="487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Swoje szczególne miejsce w historii ma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Biblioteka Aleksandryjska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, która przyczyniła się znacznie do rozwoju czytelnictwa, handlu książką oraz ustanawiała najwartościowsze teksty do kopiowania. </a:t>
            </a:r>
          </a:p>
          <a:p>
            <a:pPr marL="0" indent="0">
              <a:buNone/>
            </a:pPr>
            <a:endParaRPr lang="pl-PL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Wielka Biblioteka Aleksandryjska została zniszczona przez cięcia budżetowe,  a nie pożar">
            <a:extLst>
              <a:ext uri="{FF2B5EF4-FFF2-40B4-BE49-F238E27FC236}">
                <a16:creationId xmlns:a16="http://schemas.microsoft.com/office/drawing/2014/main" xmlns="" id="{150EBA15-DA29-EFE7-43E2-4FB79A9A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3140968"/>
            <a:ext cx="5040560" cy="26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blioteka Aleksandryjska. Jak powstał największy księgozbiór starożytności  i kto go zniszczył? - National Geographic">
            <a:extLst>
              <a:ext uri="{FF2B5EF4-FFF2-40B4-BE49-F238E27FC236}">
                <a16:creationId xmlns:a16="http://schemas.microsoft.com/office/drawing/2014/main" xmlns="" id="{8EF7AACC-D60D-97ED-2053-C3041298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3143227"/>
            <a:ext cx="4824537" cy="27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Średniowieczna książka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64" y="1535238"/>
            <a:ext cx="9775535" cy="487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W średniowieczu zaczęto wyrabiać na wielką skalę pergamin, materiał piśmienniczy pozyskiwany ze skór młodych zwierząt. Jego nazwa wywodzi się od miasta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Pergamon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, dużego ośrodka wytwarzającego ten produkt.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Pergamin skórzany, wyrabiano ze wszystkich rodzajów skór - Matuls">
            <a:extLst>
              <a:ext uri="{FF2B5EF4-FFF2-40B4-BE49-F238E27FC236}">
                <a16:creationId xmlns:a16="http://schemas.microsoft.com/office/drawing/2014/main" xmlns="" id="{FEC6CE2A-4D63-4EC5-4E9F-DA9FEA0C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26" y="3197522"/>
            <a:ext cx="536130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rgamin - Wynalazki i odkrycia">
            <a:extLst>
              <a:ext uri="{FF2B5EF4-FFF2-40B4-BE49-F238E27FC236}">
                <a16:creationId xmlns:a16="http://schemas.microsoft.com/office/drawing/2014/main" xmlns="" id="{10062AC5-4DE9-D641-DE96-702D21C7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188640"/>
            <a:ext cx="29051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 ciszy umysłu...: Krótka historia... pergaminu">
            <a:extLst>
              <a:ext uri="{FF2B5EF4-FFF2-40B4-BE49-F238E27FC236}">
                <a16:creationId xmlns:a16="http://schemas.microsoft.com/office/drawing/2014/main" xmlns="" id="{54D3FCA5-13C9-8960-D250-E9BECC3C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19" y="3298700"/>
            <a:ext cx="2187983" cy="31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Średniowieczna książka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65" y="1535238"/>
            <a:ext cx="5645696" cy="487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Nowe materiały piśmienne,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pergamin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i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papier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, przyczyniły się do powstania nowej formy książki, tak zwanego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kodeksu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. Jego prototypem były wiązki drewnianych tabliczek stosowanych w Rzymie i zwanych 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caudex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, czyli „kloc z drzewa”. Te drewniane tabliczki łączono ze sobą po kilka przy użyciu kółek i sznurków. Od tej pory już nie trzeba było rozwijać „książki”, żeby przeczytać jej tekst, można było odwrócić „kartkę”.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Kameralne Spotkania z Muzyką – Szkoła Muzyczna I stopnia w Skawinie">
            <a:extLst>
              <a:ext uri="{FF2B5EF4-FFF2-40B4-BE49-F238E27FC236}">
                <a16:creationId xmlns:a16="http://schemas.microsoft.com/office/drawing/2014/main" xmlns="" id="{FC7A84CF-3633-DD83-8461-2DA2C18B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86" y="2490056"/>
            <a:ext cx="450317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Średniowieczna książka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348" y="1916832"/>
            <a:ext cx="5832647" cy="449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Pisaniem tekstu, a właściwie jego kopiowaniem i powielaniem, zajmowali się przede wszystkim mnisi. Z czasem powstał nawet osobny zawód przepisywaczy, których zajęcie było żmudne, długotrwałe      i wymagało od wykonawcy niezwykłej dokładności i kunsztu        w dziedzinie kaligrafii i rysunku.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Z ciszy umysłu...: Skryptorium... tam, gdzie przepisywano księgi">
            <a:extLst>
              <a:ext uri="{FF2B5EF4-FFF2-40B4-BE49-F238E27FC236}">
                <a16:creationId xmlns:a16="http://schemas.microsoft.com/office/drawing/2014/main" xmlns="" id="{54636A62-5D63-5D98-4D05-654894F6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0" y="1988840"/>
            <a:ext cx="4345689" cy="40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Wynalazek Gutenberga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1" y="1556792"/>
            <a:ext cx="504056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 historii książki znamienne miejsce przypada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Janowi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Gutenbergowi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z Moguncji, który około 1440 roku wynalazł druk. To on był pomysłodawcą wybijania z użyciem stempli        z metalu (zwanych 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patrycami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lub 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punconami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) liter                   w metalowej płytce. W ten sposób powstawały twarde matryce stosowane wielokrotnie do odlewania czcionek.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Gutenberg był również wynalazcą prasy do odbijania druków.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Artyści renesansu.: Jan Gutenberg - wstęp">
            <a:extLst>
              <a:ext uri="{FF2B5EF4-FFF2-40B4-BE49-F238E27FC236}">
                <a16:creationId xmlns:a16="http://schemas.microsoft.com/office/drawing/2014/main" xmlns="" id="{6EDBF15C-B53F-F4EE-82C6-35EBDB9B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44" y="1700808"/>
            <a:ext cx="3870716" cy="46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Wynalazek Gutenberga – c. d. 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556792"/>
            <a:ext cx="10513167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Oto, jak wyglądały ruchoma czcionka Jana Gutenberga i pierwotna prasa drukarska: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Gutenberg wita wszystkich - Magazyn Informacyjny Osób Niepełnosprawnych  „Nasze Sprawy”">
            <a:extLst>
              <a:ext uri="{FF2B5EF4-FFF2-40B4-BE49-F238E27FC236}">
                <a16:creationId xmlns:a16="http://schemas.microsoft.com/office/drawing/2014/main" xmlns="" id="{2534F698-2322-B3C3-38DE-B1759808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857237"/>
            <a:ext cx="4909359" cy="32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RIA DRUKU W związku z przypadającym na 4 czerwca Dniem Drukarza  przedstawiamy krótką historię druku. Bibliotekarze hie">
            <a:extLst>
              <a:ext uri="{FF2B5EF4-FFF2-40B4-BE49-F238E27FC236}">
                <a16:creationId xmlns:a16="http://schemas.microsoft.com/office/drawing/2014/main" xmlns="" id="{6570EBC4-644A-0205-BA56-14791F80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2857237"/>
            <a:ext cx="3407388" cy="32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Tajemniczy inkunabuł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68" y="1052736"/>
            <a:ext cx="6552727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Czy wiecie, co to jest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inkunabuł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? To starodruk, który powstał przed 1501 rokiem.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Pierwsze inkunabuły wzorowano na średniowiecznych księgach pisanych ręcznie. Dlatego kroje czcionek naśladowały rękopis (tak zwany 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kolofon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), stosowano również zdobienia.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Pierwszym znanym inkunabułem był druk Gutenberga – fragment księgi Sybilli -  datowany na ok. 1445 rok.  Natomiast pierwszy polski inkunabuł, kalendarz na 1474 rok, powstał prawdopodobnie w krakowskiej drukarni Kaspera Straube.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Liczbę inkunabułów szacuje się na około 40000 tytułów.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starodruk – Wikisłownik, wolny słownik wielojęzyczny">
            <a:extLst>
              <a:ext uri="{FF2B5EF4-FFF2-40B4-BE49-F238E27FC236}">
                <a16:creationId xmlns:a16="http://schemas.microsoft.com/office/drawing/2014/main" xmlns="" id="{311DE77C-BF0A-054B-C290-E72B5228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1" y="1108401"/>
            <a:ext cx="3787996" cy="28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kunabuł | „Ale ja tak lubię szelest kartek i zapach papieru…”">
            <a:extLst>
              <a:ext uri="{FF2B5EF4-FFF2-40B4-BE49-F238E27FC236}">
                <a16:creationId xmlns:a16="http://schemas.microsoft.com/office/drawing/2014/main" xmlns="" id="{316E054C-BAD5-44DA-731D-C1344F79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1" y="4087537"/>
            <a:ext cx="37879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Książka w Oświeceniu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356" y="2132856"/>
            <a:ext cx="576063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Postępy w różnych dziedzinach nauki, przemysłu i rzemiosła, a także idee wolnościowe myśli, słowa i druku zapoczątkowane we Francji przez pisarza i filozofa Voltaire’a Rousseau i encyklopedystów, przyczyniły się do ogólnego rozwoju piśmiennictwa, drukarstwa i rynku wydawniczego. 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Jean-Jacques Rousseau – Wikipedia, wolna encyklopedia">
            <a:extLst>
              <a:ext uri="{FF2B5EF4-FFF2-40B4-BE49-F238E27FC236}">
                <a16:creationId xmlns:a16="http://schemas.microsoft.com/office/drawing/2014/main" xmlns="" id="{66A4F7B8-855D-4D33-2F36-05FA58C3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440160"/>
            <a:ext cx="365262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Książkowe rokoko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9" y="1268760"/>
            <a:ext cx="6264695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Nowy styl rokoko, odznaczający się wdziękiem, bogactwem czy krągłymi liniami, znalazł swoje odzwierciedlenie także w książkach, które w ówczesnej epoce były wydawane w bogato zdobionej szacie, ozdabiane kunsztownymi winietami                             i całostronicowymi ilustracjami znanych rysowników. Ich oprawa, często wykonywana pod indywidualne zamówienie, była suto opatrzona ornamentami, złoceniami i koronkowymi zdobieniami zwanymi z języka francuskiego „à la dentelle”. Ich nabywcami byli zazwyczaj zamożni smakosze literatury czy bibliofile.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Barok książka obraz stock. Obraz złożonej z czerń, zbliżenie - 63677873">
            <a:extLst>
              <a:ext uri="{FF2B5EF4-FFF2-40B4-BE49-F238E27FC236}">
                <a16:creationId xmlns:a16="http://schemas.microsoft.com/office/drawing/2014/main" xmlns="" id="{A12FD34B-6DFE-D3AE-E612-BBDBED203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10256"/>
          <a:stretch/>
        </p:blipFill>
        <p:spPr bwMode="auto">
          <a:xfrm>
            <a:off x="7174532" y="764704"/>
            <a:ext cx="37338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rok w Polsce - Nastolatki - Polki.pl">
            <a:extLst>
              <a:ext uri="{FF2B5EF4-FFF2-40B4-BE49-F238E27FC236}">
                <a16:creationId xmlns:a16="http://schemas.microsoft.com/office/drawing/2014/main" xmlns="" id="{2FCC09D1-31DC-FB00-6BAA-3F7857A9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3667844"/>
            <a:ext cx="3733889" cy="28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1369144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23 kwietnia przypada Światowy Dzień Książki i Praw Autorskich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828" y="2492895"/>
            <a:ext cx="10081120" cy="151216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 tej okazji chciałabym Wam przedstawić w niniejszej prezentacji  najważniejsze fakty z dziejów książki i piśmiennictwa, począwszy od czasów antycznych po dzień dzisiejszy. </a:t>
            </a:r>
          </a:p>
          <a:p>
            <a:pPr marL="0" indent="0" rtl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Jak powstaje książka? Co warto wiedzieć? - Dzień Dobry TVN">
            <a:extLst>
              <a:ext uri="{FF2B5EF4-FFF2-40B4-BE49-F238E27FC236}">
                <a16:creationId xmlns:a16="http://schemas.microsoft.com/office/drawing/2014/main" xmlns="" id="{69A6C7AE-FDB0-847C-EE7C-939C014B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2" y="4149080"/>
            <a:ext cx="4608512" cy="20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Nowoczesność w drukarni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268760"/>
            <a:ext cx="1029714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 upływem lat drukarnie bardzo się unowocześniły. Zaczęto budować bardziej rozbudowane prasy drukarskie, dzięki którym drukowano więcej książek w nieporównanie krótszym czasie.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Coraz powszechniej ozdabiano książki ilustracjami, najpierw czarno-białymi, następnie w kolorze.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Obraz Marinoni podwójnie prasa drukarska, rocznik wina na wymiar • czarny,  sztuka, starożytny • REDRO.pl">
            <a:extLst>
              <a:ext uri="{FF2B5EF4-FFF2-40B4-BE49-F238E27FC236}">
                <a16:creationId xmlns:a16="http://schemas.microsoft.com/office/drawing/2014/main" xmlns="" id="{347B998F-DCD6-A46A-9C10-5A435530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3789040"/>
            <a:ext cx="3730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istoria druku, czyli jak drukowano na przestrzeni dziejów – Drukarki A3">
            <a:extLst>
              <a:ext uri="{FF2B5EF4-FFF2-40B4-BE49-F238E27FC236}">
                <a16:creationId xmlns:a16="http://schemas.microsoft.com/office/drawing/2014/main" xmlns="" id="{97FC2CDB-E2D6-85E3-F68A-B70D0CE8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28" y="3823361"/>
            <a:ext cx="3512914" cy="23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Nie tylko papier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32" y="1484784"/>
            <a:ext cx="576064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 dzisiejszych czasach nie tylko drukarnie zajmują się produkcją książek. Papier także już dobrych kilkanaście lat temu przestał być jedynym nośnikiem słowa. Wszyscy znamy przecież audiobooki czy e-booki, czyli nowoczesne formy książki do słuchania bądź czytania na elektronicznym czytniku lub komputerze. Tak czy siak, obojętne, pod jaką postacią, rynek literacki ma nam naprawdę wiele ciekawych tytułów do zaoferowania.    A i przyjemności i korzyści z czytania jest co nie miara. Ale to temat-rzeka, na zupełnie inną… prezentację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170" name="Picture 2" descr="Najlepszy Czytnik E-Booków Ranking 2023 | TOP 7">
            <a:extLst>
              <a:ext uri="{FF2B5EF4-FFF2-40B4-BE49-F238E27FC236}">
                <a16:creationId xmlns:a16="http://schemas.microsoft.com/office/drawing/2014/main" xmlns="" id="{FC69100D-7DB0-157A-9FCE-00A50E53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340768"/>
            <a:ext cx="36712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zeszów. Posłuchaj za darmo audiobooki na stronie biblioteki">
            <a:extLst>
              <a:ext uri="{FF2B5EF4-FFF2-40B4-BE49-F238E27FC236}">
                <a16:creationId xmlns:a16="http://schemas.microsoft.com/office/drawing/2014/main" xmlns="" id="{9FF7433D-2587-DCBC-7EBE-D5F91FBC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077073"/>
            <a:ext cx="3671275" cy="26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648072"/>
          </a:xfrm>
        </p:spPr>
        <p:txBody>
          <a:bodyPr rtlCol="0">
            <a:normAutofit fontScale="90000"/>
          </a:bodyPr>
          <a:lstStyle/>
          <a:p>
            <a:r>
              <a:rPr lang="pl-PL" dirty="0"/>
              <a:t>Zaproszenie!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84784"/>
            <a:ext cx="4689071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Ja z mojej strony nieodmiennie zachęcam Was do sięgania po książki, pośród których na pewno każdy znajdzie coś dla siebie!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Zapraszam też oczywiście do biblioteki szkolnej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Dziękuję za uwagę.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Hanna Włosek</a:t>
            </a:r>
          </a:p>
          <a:p>
            <a:pPr marL="0" indent="0">
              <a:buNone/>
            </a:pP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1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Źródła: gogle.com/grafika; wikipedia.org; slideplayer.pl</a:t>
            </a:r>
          </a:p>
          <a:p>
            <a:pPr marL="0" indent="0">
              <a:buNone/>
            </a:pPr>
            <a:endParaRPr lang="pl-PL" sz="1200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Ludzie Czytający W Parku. | Premium Wektor">
            <a:extLst>
              <a:ext uri="{FF2B5EF4-FFF2-40B4-BE49-F238E27FC236}">
                <a16:creationId xmlns:a16="http://schemas.microsoft.com/office/drawing/2014/main" xmlns="" id="{4AB56B39-3964-7DFB-108C-44D1976B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6" y="1124744"/>
            <a:ext cx="4932548" cy="49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Historia książki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3852" y="1432748"/>
            <a:ext cx="9865096" cy="542525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Zanim powstała książka w takiej formie, jaką znamy obecnie, upłynęło wiele tysięcy lat. Jej historię dzielimy umownie na dwa główne okresy:</a:t>
            </a:r>
          </a:p>
          <a:p>
            <a:pPr marL="0" indent="0" rtl="0">
              <a:buNone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okres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książki rękopiśmiennej </a:t>
            </a:r>
          </a:p>
          <a:p>
            <a:pPr marL="0" indent="0">
              <a:buNone/>
            </a:pP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okres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książki drukowanej</a:t>
            </a:r>
          </a:p>
          <a:p>
            <a:pPr marL="0" indent="0" rtl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Książka rękopiśmienna, inkunabuł, starodruk - Godzinki, Francja lub Anglia,  ok.1430-1440, fol. 96r; Getty Museum (Ms. 5) | Facebook">
            <a:extLst>
              <a:ext uri="{FF2B5EF4-FFF2-40B4-BE49-F238E27FC236}">
                <a16:creationId xmlns:a16="http://schemas.microsoft.com/office/drawing/2014/main" xmlns="" id="{FAF3805C-B891-9021-0939-3A0E0117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04" y="2482910"/>
            <a:ext cx="19358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e kosztuje wydrukowanie książki?">
            <a:extLst>
              <a:ext uri="{FF2B5EF4-FFF2-40B4-BE49-F238E27FC236}">
                <a16:creationId xmlns:a16="http://schemas.microsoft.com/office/drawing/2014/main" xmlns="" id="{3C71788D-F3D2-525D-F8BB-38FCF804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00" y="4759203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Historia książki – c. d.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3852" y="1628800"/>
            <a:ext cx="9865096" cy="453650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 epoce kamienia łupanego, epoce myśliwskiej, epoce rolniczej, aż do chwili osiągnięcia stadium osiadłego rzemiosła, człowiek wypracował pierwsze znaki pamięciowe (zwane inaczej </a:t>
            </a:r>
            <a:r>
              <a:rPr lang="pl-PL" i="1" dirty="0">
                <a:solidFill>
                  <a:schemeClr val="accent2">
                    <a:lumMod val="50000"/>
                  </a:schemeClr>
                </a:solidFill>
              </a:rPr>
              <a:t>mnemotechnicznymi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) oraz sposób porozumiewania się za pomocą ich przedstawienia w sposób obrazowy. </a:t>
            </a:r>
          </a:p>
          <a:p>
            <a:pPr marL="0" indent="0" rtl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To wtedy powstały na przykład rysunki naskalne (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petroglify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) oraz nacięcia na kawałkach drewna czy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pismo węzełkowe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, które służyło utrwaleniu konkretnych myśli i treści za pomocą przyjętego kodu. </a:t>
            </a:r>
          </a:p>
          <a:p>
            <a:pPr marL="0" indent="0" rtl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Na kolejnym slajdzie zobaczycie kilka przykładów takiego pisma.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Historia książki – c. d.</a:t>
            </a:r>
            <a:endParaRPr lang="fr-FR" dirty="0"/>
          </a:p>
        </p:txBody>
      </p:sp>
      <p:pic>
        <p:nvPicPr>
          <p:cNvPr id="4" name="Picture 2" descr="Malowidła z Lascaux to najstarszy &quot;zapis informacji&quot; w historii ludzkości?  | Zwiadowca Historii">
            <a:extLst>
              <a:ext uri="{FF2B5EF4-FFF2-40B4-BE49-F238E27FC236}">
                <a16:creationId xmlns:a16="http://schemas.microsoft.com/office/drawing/2014/main" xmlns="" id="{7B33D04E-98C8-6518-2FC0-A673B4EEE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1374400"/>
            <a:ext cx="9073008" cy="22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d liczydła po alfabet - Polityka.pl">
            <a:extLst>
              <a:ext uri="{FF2B5EF4-FFF2-40B4-BE49-F238E27FC236}">
                <a16:creationId xmlns:a16="http://schemas.microsoft.com/office/drawing/2014/main" xmlns="" id="{7BC55CE9-65B4-E103-A833-229F4B3F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3" y="4314983"/>
            <a:ext cx="2910115" cy="18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rczma - Browar Zadyma - Starożytne cywilizacje i piwo?">
            <a:extLst>
              <a:ext uri="{FF2B5EF4-FFF2-40B4-BE49-F238E27FC236}">
                <a16:creationId xmlns:a16="http://schemas.microsoft.com/office/drawing/2014/main" xmlns="" id="{94B4192D-8D19-9862-439B-FBF22D64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6" y="4314983"/>
            <a:ext cx="28153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troglify obraz stock. Obraz złożonej z rysunki, arte - 2463395">
            <a:extLst>
              <a:ext uri="{FF2B5EF4-FFF2-40B4-BE49-F238E27FC236}">
                <a16:creationId xmlns:a16="http://schemas.microsoft.com/office/drawing/2014/main" xmlns="" id="{B11F23AD-201A-AD6A-32BB-AAF2F554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3" y="4316401"/>
            <a:ext cx="2813217" cy="18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Historia książki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61" y="1239691"/>
            <a:ext cx="10976990" cy="26213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 starożytnym Egipcie (około 3000 lat p. n. e.) pisano za pomocą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hieroglifów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– pisma obrazkowego, które na początku było bardzo skomplikowane. Z upływem czasu uproszczono zapis hieroglificzny. Wykształciły się dwa jego odłamy:</a:t>
            </a:r>
          </a:p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pismo hieratyczne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– stosowane przez egipskich kapłanów</a:t>
            </a:r>
          </a:p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pismo demotyczne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– którym posługiwał się lud świecki.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Oto, jak wyglądały hieroglify: 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ieroglify, Encyklopedia PWN: źródło wiarygodnej i rzetelnej wiedzy">
            <a:extLst>
              <a:ext uri="{FF2B5EF4-FFF2-40B4-BE49-F238E27FC236}">
                <a16:creationId xmlns:a16="http://schemas.microsoft.com/office/drawing/2014/main" xmlns="" id="{6B414670-2992-58DF-525A-96616C45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5" y="4077072"/>
            <a:ext cx="3528392" cy="23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eroglify - Wikiwand">
            <a:extLst>
              <a:ext uri="{FF2B5EF4-FFF2-40B4-BE49-F238E27FC236}">
                <a16:creationId xmlns:a16="http://schemas.microsoft.com/office/drawing/2014/main" xmlns="" id="{C94DE1DB-0A25-E305-4275-55E3F21C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14" y="4077072"/>
            <a:ext cx="3139037" cy="23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łumacz hieroglifów od Google. Fabricius nauczy cię pisać i czytać  starożytne znaki - National Geographic">
            <a:extLst>
              <a:ext uri="{FF2B5EF4-FFF2-40B4-BE49-F238E27FC236}">
                <a16:creationId xmlns:a16="http://schemas.microsoft.com/office/drawing/2014/main" xmlns="" id="{1FE644F2-E411-50A9-01FA-6319EB5D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49" y="4077072"/>
            <a:ext cx="3841390" cy="23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Historia książki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61" y="1340768"/>
            <a:ext cx="1097699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Z kolei w Babilonii i w Asyrii, państwach założonych nad rzekami Eufrat     i Tygrys, ludność wytwarzała gliniane tabliczki suszone na słońcu, na których ryto znaki pisarskie w postaci klinów – stąd powstała nazwa takiego zapisu: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pismo klinowe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Obrazy (Pismo Klinowe) — zdjęcia, wektory i wideo bez tantiem (2,500) |  Adobe Stock">
            <a:extLst>
              <a:ext uri="{FF2B5EF4-FFF2-40B4-BE49-F238E27FC236}">
                <a16:creationId xmlns:a16="http://schemas.microsoft.com/office/drawing/2014/main" xmlns="" id="{0E70BBFE-83EC-AB40-8BE7-B4FECA16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56" y="309634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smo klinowe (artykuł) | Khan Academy">
            <a:extLst>
              <a:ext uri="{FF2B5EF4-FFF2-40B4-BE49-F238E27FC236}">
                <a16:creationId xmlns:a16="http://schemas.microsoft.com/office/drawing/2014/main" xmlns="" id="{05DDA673-EBDF-5B09-E87D-98B91D1C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636912"/>
            <a:ext cx="236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Historia książki – c. d.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64" y="1153914"/>
            <a:ext cx="1097699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Później zaczęto malować i pisać na zupełnie innym materiale pozyskiwanym z rośliny zwanej trzciną papirusową, czyli na powszechnie znanym papirusie. Stąd, jak się zapewne domyślacie, wzięło się określenie papieru, które funkcjonuje do dziś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apirus Oxyrhynchus 1 – Wikipedia, wolna encyklopedia">
            <a:extLst>
              <a:ext uri="{FF2B5EF4-FFF2-40B4-BE49-F238E27FC236}">
                <a16:creationId xmlns:a16="http://schemas.microsoft.com/office/drawing/2014/main" xmlns="" id="{041B9186-A1B6-9301-3D7E-C22647F0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8" y="2809775"/>
            <a:ext cx="2286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ślina papirus - Sprzedajemy.pl">
            <a:extLst>
              <a:ext uri="{FF2B5EF4-FFF2-40B4-BE49-F238E27FC236}">
                <a16:creationId xmlns:a16="http://schemas.microsoft.com/office/drawing/2014/main" xmlns="" id="{4A80CAB3-62BD-AEB5-A126-92578895C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5"/>
          <a:stretch/>
        </p:blipFill>
        <p:spPr bwMode="auto">
          <a:xfrm>
            <a:off x="3782841" y="2636912"/>
            <a:ext cx="2872685" cy="39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ukowiec odczytał papirus sprzed 1300 lat. Skrywał 'miłosne zaklęcie'">
            <a:extLst>
              <a:ext uri="{FF2B5EF4-FFF2-40B4-BE49-F238E27FC236}">
                <a16:creationId xmlns:a16="http://schemas.microsoft.com/office/drawing/2014/main" xmlns="" id="{309CDCA7-5161-AFD0-D4CE-C9C51640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3356991"/>
            <a:ext cx="4203308" cy="24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792088"/>
          </a:xfrm>
        </p:spPr>
        <p:txBody>
          <a:bodyPr rtlCol="0">
            <a:normAutofit/>
          </a:bodyPr>
          <a:lstStyle/>
          <a:p>
            <a:r>
              <a:rPr lang="pl-PL" dirty="0"/>
              <a:t>Najstarsze biblioteki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EAAF25-D406-7327-BC5E-1E6982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64" y="1535238"/>
            <a:ext cx="9775535" cy="5225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Do najstarszych znanych bibliotek możemy zaliczyć „księgozbiór” składający się z glinianych tabliczek z pismem klinowym odkryty w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Niniwie w Babilonii, w pałacu króla Assurbanipala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, datowany na około 668-626 r. n. e. Zbiór bogaty w różnego rodzaju dzieła naukowe był wzorowo skatalogowany i zarządzany przez skrupulatnych bibliotekarzy.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4" name="Picture 6" descr="Mezopotamia i Babilon">
            <a:extLst>
              <a:ext uri="{FF2B5EF4-FFF2-40B4-BE49-F238E27FC236}">
                <a16:creationId xmlns:a16="http://schemas.microsoft.com/office/drawing/2014/main" xmlns="" id="{987FC269-F2CC-FDD4-D063-0FB5506B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3789040"/>
            <a:ext cx="2520280" cy="28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ce mocarstwa atakują Ziemię Obiecaną — BIBLIOTEKA INTERNETOWA Strażnicy">
            <a:extLst>
              <a:ext uri="{FF2B5EF4-FFF2-40B4-BE49-F238E27FC236}">
                <a16:creationId xmlns:a16="http://schemas.microsoft.com/office/drawing/2014/main" xmlns="" id="{0735BE4C-904F-BEDE-123B-6AC527D2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74" y="3998838"/>
            <a:ext cx="4160774" cy="2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ésentation de rentrée scolair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3_TF03460615" id="{0B08A1AA-654D-443D-A857-F8AC00856478}" vid="{690A1BFA-C87C-45F2-A9DE-12E2DD60D9D8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rentrée scolaire</Template>
  <TotalTime>481</TotalTime>
  <Words>1154</Words>
  <Application>Microsoft Office PowerPoint</Application>
  <PresentationFormat>Niestandardowy</PresentationFormat>
  <Paragraphs>94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</vt:lpstr>
      <vt:lpstr>Présentation de rentrée scolaire</vt:lpstr>
      <vt:lpstr>Światowy Dzień Książki i Praw Autorskich</vt:lpstr>
      <vt:lpstr>23 kwietnia przypada Światowy Dzień Książki i Praw Autorskich</vt:lpstr>
      <vt:lpstr>Historia książki</vt:lpstr>
      <vt:lpstr>Historia książki – c. d.</vt:lpstr>
      <vt:lpstr>Historia książki – c. d.</vt:lpstr>
      <vt:lpstr>Historia książki – c. d.</vt:lpstr>
      <vt:lpstr>Historia książki – c. d.</vt:lpstr>
      <vt:lpstr>Historia książki – c. d.</vt:lpstr>
      <vt:lpstr>Najstarsze biblioteki</vt:lpstr>
      <vt:lpstr>Najstarsze biblioteki – c. d.</vt:lpstr>
      <vt:lpstr>Najstarsze biblioteki – c. d.</vt:lpstr>
      <vt:lpstr>Średniowieczna książka</vt:lpstr>
      <vt:lpstr>Średniowieczna książka – c. d.</vt:lpstr>
      <vt:lpstr>Średniowieczna książka – c. d.</vt:lpstr>
      <vt:lpstr>Wynalazek Gutenberga</vt:lpstr>
      <vt:lpstr>Wynalazek Gutenberga – c. d. </vt:lpstr>
      <vt:lpstr>Tajemniczy inkunabuł</vt:lpstr>
      <vt:lpstr>Książka w Oświeceniu</vt:lpstr>
      <vt:lpstr>Książkowe rokoko</vt:lpstr>
      <vt:lpstr>Nowoczesność w drukarni</vt:lpstr>
      <vt:lpstr>Nie tylko papier</vt:lpstr>
      <vt:lpstr>Zaproszenie!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Książki i Praw Autorskich</dc:title>
  <dc:creator>Hanna Włosek</dc:creator>
  <cp:lastModifiedBy>Dominika</cp:lastModifiedBy>
  <cp:revision>34</cp:revision>
  <dcterms:created xsi:type="dcterms:W3CDTF">2023-04-19T06:14:58Z</dcterms:created>
  <dcterms:modified xsi:type="dcterms:W3CDTF">2023-04-24T12:34:57Z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