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66" r:id="rId20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86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409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9080BE-7D65-4EA9-BE08-019AD96056C1}" type="datetime1">
              <a:rPr lang="pl-PL" smtClean="0"/>
              <a:t>22.04.2022</a:t>
            </a:fld>
            <a:endParaRPr lang="pl-PL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7C45235-789D-49E8-AFBA-FBF4916E3F92}" type="datetime1">
              <a:rPr lang="pl-PL" noProof="0" smtClean="0"/>
              <a:t>22.04.2022</a:t>
            </a:fld>
            <a:endParaRPr lang="pl-PL" noProof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3C37BE-C303-496D-B5CD-85F2937540FC}" type="slidenum">
              <a:rPr lang="pl-PL" noProof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-PL" b="1" i="1">
                <a:latin typeface="Arial" pitchFamily="34" charset="0"/>
                <a:cs typeface="Arial" pitchFamily="34" charset="0"/>
              </a:rPr>
              <a:t>UWAGA:</a:t>
            </a:r>
          </a:p>
          <a:p>
            <a:pPr rtl="0"/>
            <a:r>
              <a:rPr lang="pl-PL" i="1">
                <a:latin typeface="Arial" pitchFamily="34" charset="0"/>
                <a:cs typeface="Arial" pitchFamily="34" charset="0"/>
              </a:rPr>
              <a:t>Aby zmienić obraz na tym slajdzie, zaznacz obraz i usuń go. Następnie kliknij ikonę Obrazy w symbolu zastępczym,aby wstawić swój własny obraz.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10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460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3028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3817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9956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0044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4686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323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5094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8504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7178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9400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9979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5236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2983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7" name="Prostokąt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2DE0CD09-7408-4867-A40F-1834223AEEC8}" type="datetime1">
              <a:rPr lang="pl-PL" noProof="0" smtClean="0"/>
              <a:t>22.04.2022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51F9F6-9A03-4829-A9E1-FBB86ADC6FDF}" type="datetime1">
              <a:rPr lang="pl-PL" noProof="0" smtClean="0"/>
              <a:t>22.04.2022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l-PL" noProof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A1533-E1AA-4554-81EE-472A305971EB}" type="datetime1">
              <a:rPr lang="pl-PL" noProof="0" smtClean="0"/>
              <a:t>22.04.2022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l-PL" noProof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CC7027-F32B-4D9C-B444-A4A41F536019}" type="datetime1">
              <a:rPr lang="pl-PL" noProof="0" smtClean="0"/>
              <a:t>22.04.2022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l-PL" noProof="0"/>
              <a:t>‹#›</a:t>
            </a:fld>
            <a:endParaRPr lang="pl-PL" noProof="0"/>
          </a:p>
        </p:txBody>
      </p:sp>
      <p:grpSp>
        <p:nvGrpSpPr>
          <p:cNvPr id="7" name="Grupa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Łącznik prosty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4FE7A8-A11D-4CDF-A1CE-D509EEDB1C46}" type="datetime1">
              <a:rPr lang="pl-PL" noProof="0" smtClean="0"/>
              <a:t>22.04.2022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l-PL" noProof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jd tytułowy z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11" name="Obraz — symbol zastępczy 10" descr="Pusty symbol zastępczy pozwalający dodać obraz. Kliknij symbol zastępczy i wybierz obraz, który chcesz dodać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grpSp>
        <p:nvGrpSpPr>
          <p:cNvPr id="14" name="Grupa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Łącznik prosty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upa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Łącznik prosty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Prostokąt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a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Łącznik prosty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Prostokąt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grpSp>
          <p:nvGrpSpPr>
            <p:cNvPr id="11" name="Grupa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Łącznik prosty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Łącznik prosty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7F8352-3280-4564-AC9E-C5BC95B410A7}" type="datetime1">
              <a:rPr lang="pl-PL" noProof="0" smtClean="0"/>
              <a:t>22.04.2022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l-PL" noProof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9952CA-7936-4B98-819F-FCCEEBDCE3D9}" type="datetime1">
              <a:rPr lang="pl-PL" noProof="0" smtClean="0"/>
              <a:t>22.04.2022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l-PL" noProof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82A4E9-47ED-447F-9784-B237819C3BEE}" type="datetime1">
              <a:rPr lang="pl-PL" noProof="0" smtClean="0"/>
              <a:t>22.04.2022</a:t>
            </a:fld>
            <a:endParaRPr lang="pl-PL" noProof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l-PL" noProof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1CBFDF-3BF2-4C41-B4E5-DDE17A286D0B}" type="datetime1">
              <a:rPr lang="pl-PL" noProof="0" smtClean="0"/>
              <a:t>22.04.2022</a:t>
            </a:fld>
            <a:endParaRPr lang="pl-PL" noProof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l-PL" noProof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0EF986-9466-4270-A842-FD277835E901}" type="datetime1">
              <a:rPr lang="pl-PL" noProof="0" smtClean="0"/>
              <a:t>22.04.2022</a:t>
            </a:fld>
            <a:endParaRPr lang="pl-PL" noProof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l-PL" noProof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29B401-F57C-4C3C-A2AA-700CD7517D6D}" type="datetime1">
              <a:rPr lang="pl-PL" noProof="0" smtClean="0"/>
              <a:t>22.04.2022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l-PL" noProof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  <a:p>
            <a:pPr lvl="5" rtl="0"/>
            <a:r>
              <a:rPr lang="pl-PL" noProof="0"/>
              <a:t>Szósty poziom</a:t>
            </a:r>
          </a:p>
          <a:p>
            <a:pPr lvl="6" rtl="0"/>
            <a:r>
              <a:rPr lang="pl-PL" noProof="0"/>
              <a:t>Siódmy poziom</a:t>
            </a:r>
          </a:p>
          <a:p>
            <a:pPr lvl="7" rtl="0"/>
            <a:r>
              <a:rPr lang="pl-PL" noProof="0"/>
              <a:t>Ósmy poziom</a:t>
            </a:r>
          </a:p>
          <a:p>
            <a:pPr lvl="8" rtl="0"/>
            <a:r>
              <a:rPr lang="pl-PL" noProof="0"/>
              <a:t>Dziewiąty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4083045D-3792-4953-B84C-532583B3C476}" type="datetime1">
              <a:rPr lang="pl-PL" noProof="0" smtClean="0"/>
              <a:t>22.04.2022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pl-PL" noProof="0" smtClean="0"/>
              <a:pPr/>
              <a:t>‹#›</a:t>
            </a:fld>
            <a:endParaRPr lang="pl-PL" noProof="0"/>
          </a:p>
        </p:txBody>
      </p:sp>
      <p:grpSp>
        <p:nvGrpSpPr>
          <p:cNvPr id="15" name="Grupa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Łącznik prosty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104900" y="2292095"/>
            <a:ext cx="5734050" cy="1500678"/>
          </a:xfrm>
        </p:spPr>
        <p:txBody>
          <a:bodyPr rtlCol="0" anchor="ctr">
            <a:normAutofit fontScale="90000"/>
          </a:bodyPr>
          <a:lstStyle/>
          <a:p>
            <a:pPr rtl="0"/>
            <a:r>
              <a:rPr lang="pl-PL" noProof="1"/>
              <a:t>23 kwietnia</a:t>
            </a:r>
            <a:br>
              <a:rPr lang="pl-PL" noProof="1"/>
            </a:br>
            <a:r>
              <a:rPr lang="pl-PL" noProof="1"/>
              <a:t>Dzień książki i praw autorskich</a:t>
            </a: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75244" y="4365266"/>
            <a:ext cx="5734050" cy="951008"/>
          </a:xfrm>
        </p:spPr>
        <p:txBody>
          <a:bodyPr rtlCol="0"/>
          <a:lstStyle/>
          <a:p>
            <a:pPr rtl="0"/>
            <a:r>
              <a:rPr lang="pl-PL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Ciekawe cytaty o książkach i czytaniu</a:t>
            </a:r>
          </a:p>
          <a:p>
            <a:pPr rtl="0"/>
            <a:endParaRPr lang="pl-PL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0"/>
            <a:r>
              <a:rPr lang="pl-PL" i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Hanna Włosek</a:t>
            </a:r>
            <a:endParaRPr lang="pl-PL" i="1" noProof="1"/>
          </a:p>
        </p:txBody>
      </p:sp>
      <p:pic>
        <p:nvPicPr>
          <p:cNvPr id="4" name="Obraz — symbol zastępczy 3" descr="Otwarta książka na stole, rozmyte półki z książkami w tle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1"/>
              <a:t>Cytat 9:</a:t>
            </a:r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>
          <a:xfrm>
            <a:off x="6583680" y="2679590"/>
            <a:ext cx="3967700" cy="3753014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pl-PL" sz="2800" b="0" i="0" dirty="0">
                <a:effectLst/>
                <a:latin typeface="+mj-lt"/>
              </a:rPr>
              <a:t>„</a:t>
            </a:r>
            <a:r>
              <a:rPr lang="pl-PL" sz="2800" b="0" i="0" u="none" strike="noStrike" dirty="0">
                <a:effectLst/>
                <a:latin typeface="+mj-lt"/>
              </a:rPr>
              <a:t>Książka to mędrzec łagodny i pełen słodyczy, który puste życie napełnia światłem,          a puste serca wzruszeniem</a:t>
            </a:r>
            <a:r>
              <a:rPr lang="pl-PL" sz="2800" b="0" i="0" dirty="0">
                <a:effectLst/>
                <a:latin typeface="+mj-lt"/>
              </a:rPr>
              <a:t>.”</a:t>
            </a:r>
            <a:endParaRPr lang="pl-PL" sz="2800" dirty="0">
              <a:latin typeface="+mj-lt"/>
            </a:endParaRPr>
          </a:p>
          <a:p>
            <a:pPr marL="0" indent="0" algn="ctr">
              <a:buNone/>
            </a:pPr>
            <a:r>
              <a:rPr lang="pl-PL" sz="1800" b="0" dirty="0">
                <a:solidFill>
                  <a:srgbClr val="555555"/>
                </a:solidFill>
                <a:effectLst/>
                <a:latin typeface="+mj-lt"/>
              </a:rPr>
              <a:t>Kornel Makuszyński</a:t>
            </a:r>
          </a:p>
          <a:p>
            <a:pPr marL="0" indent="0" rtl="0">
              <a:buNone/>
            </a:pPr>
            <a:endParaRPr lang="pl-PL" sz="2800" b="0" i="0" dirty="0">
              <a:effectLst/>
              <a:latin typeface="+mj-lt"/>
            </a:endParaRPr>
          </a:p>
        </p:txBody>
      </p:sp>
      <p:pic>
        <p:nvPicPr>
          <p:cNvPr id="9218" name="Picture 2" descr="Zakopane: Order Orła Białego Kornela Makuszyńskiego w Muzeum Tatrzańskim -  Wiadomości">
            <a:extLst>
              <a:ext uri="{FF2B5EF4-FFF2-40B4-BE49-F238E27FC236}">
                <a16:creationId xmlns:a16="http://schemas.microsoft.com/office/drawing/2014/main" id="{7B0A6243-321A-4908-8499-EA24BAB2E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531" y="2740280"/>
            <a:ext cx="4136790" cy="315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50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1"/>
              <a:t>Cytat 10:</a:t>
            </a:r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>
          <a:xfrm>
            <a:off x="1335820" y="3429000"/>
            <a:ext cx="3363402" cy="3003604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pl-PL" sz="2800" b="0" i="0" dirty="0">
                <a:effectLst/>
                <a:latin typeface="+mj-lt"/>
              </a:rPr>
              <a:t>„</a:t>
            </a:r>
            <a:r>
              <a:rPr lang="pl-PL" sz="2800" b="0" i="0" u="none" strike="noStrike" dirty="0">
                <a:effectLst/>
                <a:latin typeface="+mj-lt"/>
              </a:rPr>
              <a:t>Pokój bez książek jest jak ciało bez duszy</a:t>
            </a:r>
            <a:r>
              <a:rPr lang="pl-PL" sz="2800" b="0" i="0" dirty="0">
                <a:effectLst/>
                <a:latin typeface="+mj-lt"/>
              </a:rPr>
              <a:t>.”</a:t>
            </a:r>
            <a:endParaRPr lang="pl-PL" sz="2800" dirty="0">
              <a:latin typeface="+mj-lt"/>
            </a:endParaRPr>
          </a:p>
          <a:p>
            <a:pPr marL="0" indent="0" algn="ctr" rtl="0">
              <a:buNone/>
            </a:pPr>
            <a:r>
              <a:rPr lang="pl-PL" sz="1800" b="0" i="0" dirty="0">
                <a:effectLst/>
                <a:latin typeface="+mj-lt"/>
              </a:rPr>
              <a:t>Cyceron</a:t>
            </a:r>
          </a:p>
        </p:txBody>
      </p:sp>
      <p:pic>
        <p:nvPicPr>
          <p:cNvPr id="10246" name="Picture 6" descr="21 Miejsce do czytania książek ideas | wnętrza, mieszkanie, wystrój wnętrz">
            <a:extLst>
              <a:ext uri="{FF2B5EF4-FFF2-40B4-BE49-F238E27FC236}">
                <a16:creationId xmlns:a16="http://schemas.microsoft.com/office/drawing/2014/main" id="{43D65DE1-D4A8-4245-805C-1BE71D562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843" y="1808590"/>
            <a:ext cx="4616902" cy="490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12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1"/>
              <a:t>Cytat 11:</a:t>
            </a:r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>
          <a:xfrm>
            <a:off x="5868064" y="3429000"/>
            <a:ext cx="5057028" cy="3003604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pl-PL" sz="2800" b="0" i="0" dirty="0">
                <a:effectLst/>
                <a:latin typeface="+mj-lt"/>
              </a:rPr>
              <a:t>„</a:t>
            </a:r>
            <a:r>
              <a:rPr lang="pl-PL" sz="2800" b="0" i="0" u="none" strike="noStrike" dirty="0">
                <a:effectLst/>
                <a:latin typeface="+mj-lt"/>
              </a:rPr>
              <a:t>Książki kochają każdego, kto je otwiera, dając mu poczucie bezpieczeństwa                            i przyjaźń, niczego w zamian   nie żądając..</a:t>
            </a:r>
            <a:r>
              <a:rPr lang="pl-PL" sz="2800" b="0" i="0" dirty="0">
                <a:effectLst/>
                <a:latin typeface="+mj-lt"/>
              </a:rPr>
              <a:t>.”</a:t>
            </a:r>
            <a:endParaRPr lang="pl-PL" sz="2800" dirty="0">
              <a:latin typeface="+mj-lt"/>
            </a:endParaRPr>
          </a:p>
          <a:p>
            <a:pPr marL="0" indent="0" algn="ctr" rtl="0">
              <a:buNone/>
            </a:pPr>
            <a:r>
              <a:rPr lang="pl-PL" sz="1800" dirty="0">
                <a:latin typeface="+mj-lt"/>
              </a:rPr>
              <a:t>Cornelia Funke</a:t>
            </a:r>
            <a:endParaRPr lang="pl-PL" sz="1800" b="0" i="0" dirty="0">
              <a:effectLst/>
              <a:latin typeface="+mj-lt"/>
            </a:endParaRPr>
          </a:p>
        </p:txBody>
      </p:sp>
      <p:pic>
        <p:nvPicPr>
          <p:cNvPr id="11266" name="Picture 2" descr="Książka przyjaciel - Szkoła Podstawowa nr 2 w Koluszkach">
            <a:extLst>
              <a:ext uri="{FF2B5EF4-FFF2-40B4-BE49-F238E27FC236}">
                <a16:creationId xmlns:a16="http://schemas.microsoft.com/office/drawing/2014/main" id="{B59FA826-97BF-4E9A-9F63-7D736E38E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09" y="1686966"/>
            <a:ext cx="3750364" cy="490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97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1"/>
              <a:t>Cytat 12:</a:t>
            </a:r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>
          <a:xfrm>
            <a:off x="753979" y="3429000"/>
            <a:ext cx="3729789" cy="3003604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pl-PL" sz="2800" b="0" i="0" dirty="0">
                <a:effectLst/>
                <a:latin typeface="+mj-lt"/>
              </a:rPr>
              <a:t>„</a:t>
            </a:r>
            <a:r>
              <a:rPr lang="pl-PL" sz="2800" b="0" i="0" u="none" strike="noStrike" dirty="0">
                <a:effectLst/>
                <a:latin typeface="+mj-lt"/>
              </a:rPr>
              <a:t>Kto czyta książki, żyje podwójnie.</a:t>
            </a:r>
            <a:r>
              <a:rPr lang="pl-PL" sz="2800" b="0" i="0" dirty="0">
                <a:effectLst/>
                <a:latin typeface="+mj-lt"/>
              </a:rPr>
              <a:t>”</a:t>
            </a:r>
            <a:endParaRPr lang="pl-PL" sz="2800" dirty="0">
              <a:latin typeface="+mj-lt"/>
            </a:endParaRPr>
          </a:p>
          <a:p>
            <a:pPr marL="0" indent="0" algn="ctr" rtl="0">
              <a:buNone/>
            </a:pPr>
            <a:r>
              <a:rPr lang="pl-PL" sz="1800" b="0" i="0" dirty="0">
                <a:effectLst/>
                <a:latin typeface="+mj-lt"/>
              </a:rPr>
              <a:t>Umberto Eco</a:t>
            </a:r>
          </a:p>
        </p:txBody>
      </p:sp>
      <p:pic>
        <p:nvPicPr>
          <p:cNvPr id="1026" name="Picture 2" descr="Mussolini i 'bunga-bunga' - Wojciech Orliński o nowej książce Umberto Eco">
            <a:extLst>
              <a:ext uri="{FF2B5EF4-FFF2-40B4-BE49-F238E27FC236}">
                <a16:creationId xmlns:a16="http://schemas.microsoft.com/office/drawing/2014/main" id="{C1C4E7CD-895F-4D55-A55C-79CC5F5AA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889" y="1820847"/>
            <a:ext cx="4607487" cy="461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573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1"/>
              <a:t>Cytat 13:</a:t>
            </a:r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>
          <a:xfrm>
            <a:off x="6273579" y="3429000"/>
            <a:ext cx="4405023" cy="3003604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pl-PL" sz="2800" b="0" i="0" dirty="0">
                <a:effectLst/>
                <a:latin typeface="+mj-lt"/>
              </a:rPr>
              <a:t>„</a:t>
            </a:r>
            <a:r>
              <a:rPr lang="pl-PL" sz="2800" dirty="0">
                <a:latin typeface="+mj-lt"/>
              </a:rPr>
              <a:t>Postanów sobie czytać codziennie, choćby przez kwadrans, po roku odczujesz skutki</a:t>
            </a:r>
            <a:r>
              <a:rPr lang="pl-PL" sz="2800" b="0" i="0" u="none" strike="noStrike" dirty="0">
                <a:effectLst/>
                <a:latin typeface="+mj-lt"/>
              </a:rPr>
              <a:t>.</a:t>
            </a:r>
            <a:r>
              <a:rPr lang="pl-PL" sz="2800" b="0" i="0" dirty="0">
                <a:effectLst/>
                <a:latin typeface="+mj-lt"/>
              </a:rPr>
              <a:t>”</a:t>
            </a:r>
            <a:endParaRPr lang="pl-PL" sz="2800" dirty="0">
              <a:latin typeface="+mj-lt"/>
            </a:endParaRPr>
          </a:p>
          <a:p>
            <a:pPr marL="0" indent="0" algn="ctr" rtl="0">
              <a:buNone/>
            </a:pPr>
            <a:r>
              <a:rPr lang="pl-PL" sz="1800" dirty="0">
                <a:latin typeface="+mj-lt"/>
              </a:rPr>
              <a:t>Henryk Mann</a:t>
            </a:r>
            <a:endParaRPr lang="pl-PL" sz="1800" b="0" i="0" dirty="0">
              <a:effectLst/>
              <a:latin typeface="+mj-lt"/>
            </a:endParaRPr>
          </a:p>
        </p:txBody>
      </p:sp>
      <p:pic>
        <p:nvPicPr>
          <p:cNvPr id="2050" name="Picture 2" descr="Wspólne czytanie książek zbliża. Poznaj zalety tej formy spędzania czasu z  dzieckiem I Dziecko">
            <a:extLst>
              <a:ext uri="{FF2B5EF4-FFF2-40B4-BE49-F238E27FC236}">
                <a16:creationId xmlns:a16="http://schemas.microsoft.com/office/drawing/2014/main" id="{ED42149F-B89C-470D-93C0-0C0EB47AC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58" y="2655736"/>
            <a:ext cx="5339740" cy="300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25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1"/>
              <a:t>Cytat 14:</a:t>
            </a:r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>
          <a:xfrm>
            <a:off x="993913" y="2767054"/>
            <a:ext cx="4738977" cy="3665550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pl-PL" sz="2800" b="0" i="0" dirty="0">
                <a:effectLst/>
                <a:latin typeface="+mj-lt"/>
              </a:rPr>
              <a:t>„Są książki, które się czyta. Są książki, które się pochłania. Są książki, które pochłaniają czytającego</a:t>
            </a:r>
            <a:r>
              <a:rPr lang="pl-PL" sz="2800" b="0" i="0" u="none" strike="noStrike" dirty="0">
                <a:effectLst/>
                <a:latin typeface="+mj-lt"/>
              </a:rPr>
              <a:t>.</a:t>
            </a:r>
            <a:r>
              <a:rPr lang="pl-PL" sz="2800" b="0" i="0" dirty="0">
                <a:effectLst/>
                <a:latin typeface="+mj-lt"/>
              </a:rPr>
              <a:t>”</a:t>
            </a:r>
            <a:endParaRPr lang="pl-PL" sz="2800" dirty="0">
              <a:latin typeface="+mj-lt"/>
            </a:endParaRPr>
          </a:p>
          <a:p>
            <a:pPr marL="0" indent="0" algn="ctr" rtl="0">
              <a:buNone/>
            </a:pPr>
            <a:r>
              <a:rPr lang="pl-PL" sz="1800" b="0" i="0" dirty="0">
                <a:effectLst/>
                <a:latin typeface="+mj-lt"/>
              </a:rPr>
              <a:t>Maria Pruszkowska</a:t>
            </a:r>
          </a:p>
        </p:txBody>
      </p:sp>
      <p:pic>
        <p:nvPicPr>
          <p:cNvPr id="3074" name="Picture 2" descr="Konkurs &quot;Szkolny pożeracz książek&quot;">
            <a:extLst>
              <a:ext uri="{FF2B5EF4-FFF2-40B4-BE49-F238E27FC236}">
                <a16:creationId xmlns:a16="http://schemas.microsoft.com/office/drawing/2014/main" id="{5D0CFCE8-EDB2-424D-B949-D29D9DADD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41" y="2409244"/>
            <a:ext cx="3682778" cy="404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449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Czytanie – największa przyjemność!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104900" y="1844702"/>
            <a:ext cx="3451197" cy="4327497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l-PL" sz="2400" dirty="0">
                <a:latin typeface="+mj-lt"/>
                <a:sym typeface="Wingdings" panose="05000000000000000000" pitchFamily="2" charset="2"/>
              </a:rPr>
              <a:t>Widzicie więc, że każdy może mieć własną definicję na temat lektur i czytania. A jaka jest wasza? </a:t>
            </a:r>
            <a:endParaRPr lang="pl-PL" sz="2400" dirty="0">
              <a:latin typeface="+mj-lt"/>
            </a:endParaRPr>
          </a:p>
          <a:p>
            <a:pPr algn="r" rtl="0"/>
            <a:endParaRPr lang="pl-PL" dirty="0">
              <a:latin typeface="+mj-lt"/>
            </a:endParaRPr>
          </a:p>
          <a:p>
            <a:pPr algn="ctr" rtl="0"/>
            <a:r>
              <a:rPr lang="pl-PL" dirty="0">
                <a:latin typeface="+mj-lt"/>
              </a:rPr>
              <a:t>          Dziękuję za uwagę.</a:t>
            </a:r>
          </a:p>
          <a:p>
            <a:pPr algn="ctr" rtl="0"/>
            <a:r>
              <a:rPr lang="pl-PL" i="1" dirty="0">
                <a:latin typeface="+mj-lt"/>
              </a:rPr>
              <a:t>   Hanna Włosek</a:t>
            </a:r>
          </a:p>
          <a:p>
            <a:pPr rtl="0"/>
            <a:endParaRPr lang="pl-PL" sz="1200" i="1" dirty="0">
              <a:latin typeface="+mj-lt"/>
            </a:endParaRPr>
          </a:p>
          <a:p>
            <a:pPr rtl="0"/>
            <a:endParaRPr lang="pl-PL" sz="1200" i="1" dirty="0">
              <a:latin typeface="+mj-lt"/>
            </a:endParaRPr>
          </a:p>
          <a:p>
            <a:pPr rtl="0"/>
            <a:r>
              <a:rPr lang="pl-PL" sz="1200" i="1" dirty="0">
                <a:latin typeface="+mj-lt"/>
              </a:rPr>
              <a:t>Żródła: </a:t>
            </a:r>
          </a:p>
          <a:p>
            <a:pPr rtl="0"/>
            <a:r>
              <a:rPr lang="pl-PL" sz="1200" i="1" dirty="0">
                <a:latin typeface="+mj-lt"/>
              </a:rPr>
              <a:t>google/grafika; sp2siewierz.pl; unesco.pl; antykwariat.com.pl</a:t>
            </a:r>
            <a:endParaRPr lang="pl-PL" sz="1200" dirty="0"/>
          </a:p>
          <a:p>
            <a:pPr rtl="0"/>
            <a:endParaRPr lang="pl-PL" dirty="0">
              <a:latin typeface="+mj-lt"/>
            </a:endParaRPr>
          </a:p>
        </p:txBody>
      </p:sp>
      <p:pic>
        <p:nvPicPr>
          <p:cNvPr id="5" name="Obraz — symbol zastępczy 4" descr="Zbliżenie książek na półkach, w tle rozmyty widok większej liczby książek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1"/>
              <a:t>Cytat 1:</a:t>
            </a:r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>
          <a:xfrm>
            <a:off x="1486563" y="2759103"/>
            <a:ext cx="2958217" cy="3699343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pl-PL" sz="2800" b="0" i="0" dirty="0">
                <a:effectLst/>
                <a:latin typeface="+mj-lt"/>
              </a:rPr>
              <a:t>„Czytanie dobrych książek jest niczym rozmowa z najwspanialszymi ludźmi minionych czasów.”</a:t>
            </a:r>
          </a:p>
          <a:p>
            <a:pPr marL="0" indent="0" algn="ctr" rtl="0">
              <a:buNone/>
            </a:pPr>
            <a:r>
              <a:rPr lang="pl-PL" sz="1600" noProof="1">
                <a:latin typeface="+mj-lt"/>
              </a:rPr>
              <a:t>Kartezjusz</a:t>
            </a:r>
          </a:p>
        </p:txBody>
      </p:sp>
      <p:pic>
        <p:nvPicPr>
          <p:cNvPr id="1026" name="Picture 2" descr="Wspólne czytanie – KsięgoZbiór 2013 w Rumi - Gazeta Rumska.pl">
            <a:extLst>
              <a:ext uri="{FF2B5EF4-FFF2-40B4-BE49-F238E27FC236}">
                <a16:creationId xmlns:a16="http://schemas.microsoft.com/office/drawing/2014/main" id="{3D4DC1E5-019C-4E2C-B0C2-C1509F822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2556841"/>
            <a:ext cx="6096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1"/>
              <a:t>Cytat 2:</a:t>
            </a:r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>
          <a:xfrm>
            <a:off x="5168348" y="2520563"/>
            <a:ext cx="5637474" cy="3937884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pl-PL" sz="2800" b="0" i="0" dirty="0">
                <a:effectLst/>
                <a:latin typeface="+mj-lt"/>
              </a:rPr>
              <a:t>„Kiedy przeczytam nową książkę, to tak, jakbym znalazł nowego przyjaciela, a gdy przeczytam książkę, którą już czytałem - to tak, jakbym spotkał się ze starym przyjacielem.„</a:t>
            </a:r>
          </a:p>
          <a:p>
            <a:pPr marL="0" indent="0" rtl="0">
              <a:buNone/>
            </a:pPr>
            <a:r>
              <a:rPr lang="pl-PL" sz="1600" dirty="0">
                <a:latin typeface="+mj-lt"/>
              </a:rPr>
              <a:t>                                  /przysłowie chińskie/</a:t>
            </a:r>
            <a:endParaRPr lang="pl-PL" sz="1600" b="0" i="0" dirty="0">
              <a:effectLst/>
              <a:latin typeface="+mj-lt"/>
            </a:endParaRPr>
          </a:p>
          <a:p>
            <a:pPr marL="0" indent="0" rtl="0">
              <a:buNone/>
            </a:pPr>
            <a:endParaRPr lang="pl-PL" sz="2800" b="0" i="0" dirty="0">
              <a:effectLst/>
              <a:latin typeface="+mj-lt"/>
            </a:endParaRPr>
          </a:p>
        </p:txBody>
      </p:sp>
      <p:pic>
        <p:nvPicPr>
          <p:cNvPr id="2050" name="Picture 2" descr="Zabytkowa figurka czytający Chińczyk (T22) - 9939505215 - oficjalne  archiwum Allegro">
            <a:extLst>
              <a:ext uri="{FF2B5EF4-FFF2-40B4-BE49-F238E27FC236}">
                <a16:creationId xmlns:a16="http://schemas.microsoft.com/office/drawing/2014/main" id="{78390CC7-CDF9-4E63-B3E2-235C5BD65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77" y="1641944"/>
            <a:ext cx="2530420" cy="531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77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1"/>
              <a:t>Cytat 3:</a:t>
            </a:r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>
          <a:xfrm>
            <a:off x="800458" y="2823411"/>
            <a:ext cx="3458722" cy="3635035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pl-PL" sz="2800" b="0" i="0" dirty="0">
                <a:effectLst/>
                <a:latin typeface="+mj-lt"/>
              </a:rPr>
              <a:t>„Książka jest niczym ogród, który można włożyć do kieszeni"</a:t>
            </a:r>
          </a:p>
          <a:p>
            <a:pPr marL="0" indent="0" rtl="0">
              <a:buNone/>
            </a:pPr>
            <a:endParaRPr lang="pl-PL" sz="2800" b="0" i="0" dirty="0">
              <a:effectLst/>
              <a:latin typeface="+mj-lt"/>
            </a:endParaRPr>
          </a:p>
          <a:p>
            <a:pPr marL="0" indent="0" algn="ctr" rtl="0">
              <a:buNone/>
            </a:pPr>
            <a:r>
              <a:rPr lang="pl-PL" sz="1800" dirty="0">
                <a:latin typeface="+mj-lt"/>
              </a:rPr>
              <a:t>/przysłowie chińskie/</a:t>
            </a:r>
            <a:endParaRPr lang="pl-PL" sz="1800" b="0" i="0" dirty="0">
              <a:effectLst/>
              <a:latin typeface="+mj-lt"/>
            </a:endParaRPr>
          </a:p>
          <a:p>
            <a:pPr marL="0" indent="0" algn="ctr" rtl="0">
              <a:buNone/>
            </a:pPr>
            <a:r>
              <a:rPr lang="pl-PL" sz="1600" dirty="0">
                <a:latin typeface="+mj-lt"/>
              </a:rPr>
              <a:t>                                  </a:t>
            </a:r>
            <a:endParaRPr lang="pl-PL" sz="1600" b="0" i="0" dirty="0">
              <a:effectLst/>
              <a:latin typeface="+mj-lt"/>
            </a:endParaRPr>
          </a:p>
          <a:p>
            <a:pPr marL="0" indent="0" rtl="0">
              <a:buNone/>
            </a:pPr>
            <a:endParaRPr lang="pl-PL" sz="2800" b="0" i="0" dirty="0">
              <a:effectLst/>
              <a:latin typeface="+mj-lt"/>
            </a:endParaRPr>
          </a:p>
        </p:txBody>
      </p:sp>
      <p:pic>
        <p:nvPicPr>
          <p:cNvPr id="3074" name="Picture 2" descr="Z książką do ogrodu - nakanapie.pl">
            <a:extLst>
              <a:ext uri="{FF2B5EF4-FFF2-40B4-BE49-F238E27FC236}">
                <a16:creationId xmlns:a16="http://schemas.microsoft.com/office/drawing/2014/main" id="{9ABDFB28-D134-4707-99C1-9AC15183E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545" y="2250521"/>
            <a:ext cx="6118143" cy="321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71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1"/>
              <a:t>Cytat 4:</a:t>
            </a:r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>
          <a:xfrm>
            <a:off x="6997148" y="2823411"/>
            <a:ext cx="3783992" cy="3635035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pl-PL" sz="2800" b="0" i="0" dirty="0">
                <a:effectLst/>
                <a:latin typeface="+mj-lt"/>
              </a:rPr>
              <a:t>„</a:t>
            </a:r>
            <a:r>
              <a:rPr lang="pl-PL" sz="2800" b="0" i="0" dirty="0">
                <a:solidFill>
                  <a:srgbClr val="555555"/>
                </a:solidFill>
                <a:effectLst/>
                <a:latin typeface="+mj-lt"/>
              </a:rPr>
              <a:t>Czytanie książek to najpiękniejsza zabawa, jaką sobie ludzkość wymyśliła.”</a:t>
            </a:r>
          </a:p>
          <a:p>
            <a:pPr marL="0" indent="0" algn="ctr">
              <a:buNone/>
            </a:pPr>
            <a:r>
              <a:rPr lang="pl-PL" sz="1800" b="0" i="0" dirty="0">
                <a:effectLst/>
                <a:latin typeface="+mj-lt"/>
              </a:rPr>
              <a:t>Wisława Szymborska</a:t>
            </a:r>
            <a:endParaRPr lang="pl-PL" sz="1600" b="0" i="0" dirty="0">
              <a:effectLst/>
              <a:latin typeface="+mj-lt"/>
            </a:endParaRPr>
          </a:p>
          <a:p>
            <a:pPr marL="0" indent="0" rtl="0">
              <a:buNone/>
            </a:pPr>
            <a:endParaRPr lang="pl-PL" sz="2800" b="0" i="0" dirty="0">
              <a:effectLst/>
              <a:latin typeface="+mj-lt"/>
            </a:endParaRPr>
          </a:p>
        </p:txBody>
      </p:sp>
      <p:pic>
        <p:nvPicPr>
          <p:cNvPr id="4098" name="Picture 2" descr="Michał Rusinek stworzył w mieszkaniu Wisławy Szymborskiej rezydencję  literacką | Viva.pl">
            <a:extLst>
              <a:ext uri="{FF2B5EF4-FFF2-40B4-BE49-F238E27FC236}">
                <a16:creationId xmlns:a16="http://schemas.microsoft.com/office/drawing/2014/main" id="{0D7377FE-F037-4F01-A1B4-45ECFA492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316" y="2162754"/>
            <a:ext cx="5498416" cy="435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63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1"/>
              <a:t>Cytat 5:</a:t>
            </a:r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>
          <a:xfrm>
            <a:off x="1017768" y="2823411"/>
            <a:ext cx="3188472" cy="3635035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pl-PL" sz="2800" b="0" i="0" dirty="0">
                <a:effectLst/>
                <a:latin typeface="+mj-lt"/>
              </a:rPr>
              <a:t>„</a:t>
            </a:r>
            <a:r>
              <a:rPr lang="pl-PL" sz="2800" b="0" i="0" dirty="0">
                <a:solidFill>
                  <a:srgbClr val="555555"/>
                </a:solidFill>
                <a:effectLst/>
                <a:latin typeface="+mj-lt"/>
              </a:rPr>
              <a:t>Książka                   i możliwość czytania to jeden                    z największych cudów ludzkiej cywilizacji.”</a:t>
            </a:r>
          </a:p>
          <a:p>
            <a:pPr marL="0" indent="0" algn="ctr">
              <a:buNone/>
            </a:pPr>
            <a:r>
              <a:rPr lang="pl-PL" sz="1800" b="0" i="0" dirty="0">
                <a:effectLst/>
                <a:latin typeface="+mj-lt"/>
              </a:rPr>
              <a:t>Maria Dąbrowska</a:t>
            </a:r>
            <a:endParaRPr lang="pl-PL" sz="1600" b="0" i="0" dirty="0">
              <a:effectLst/>
              <a:latin typeface="+mj-lt"/>
            </a:endParaRPr>
          </a:p>
          <a:p>
            <a:pPr marL="0" indent="0" rtl="0">
              <a:buNone/>
            </a:pPr>
            <a:endParaRPr lang="pl-PL" sz="2800" b="0" i="0" dirty="0">
              <a:effectLst/>
              <a:latin typeface="+mj-lt"/>
            </a:endParaRPr>
          </a:p>
        </p:txBody>
      </p:sp>
      <p:pic>
        <p:nvPicPr>
          <p:cNvPr id="5122" name="Picture 2" descr="Dąbrowska Maria - biografia">
            <a:extLst>
              <a:ext uri="{FF2B5EF4-FFF2-40B4-BE49-F238E27FC236}">
                <a16:creationId xmlns:a16="http://schemas.microsoft.com/office/drawing/2014/main" id="{6E3BF7FC-EC25-42A8-A26E-E428D0653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445" y="1790534"/>
            <a:ext cx="4295775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79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1"/>
              <a:t>Cytat 6:</a:t>
            </a:r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>
          <a:xfrm>
            <a:off x="7935401" y="2918827"/>
            <a:ext cx="2767053" cy="3635035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pl-PL" sz="2800" b="0" i="0" dirty="0">
                <a:effectLst/>
                <a:latin typeface="+mj-lt"/>
              </a:rPr>
              <a:t>„</a:t>
            </a:r>
            <a:r>
              <a:rPr lang="pl-PL" sz="2800" b="0" i="0" dirty="0">
                <a:solidFill>
                  <a:srgbClr val="555555"/>
                </a:solidFill>
                <a:effectLst/>
                <a:latin typeface="+mj-lt"/>
              </a:rPr>
              <a:t>Książki są lekarstwem dla umysłu</a:t>
            </a:r>
            <a:r>
              <a:rPr lang="pl-PL" sz="2400" b="0" i="0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.”</a:t>
            </a:r>
          </a:p>
          <a:p>
            <a:pPr marL="0" indent="0" algn="ctr">
              <a:buNone/>
            </a:pPr>
            <a:r>
              <a:rPr lang="pl-PL" sz="1800" dirty="0">
                <a:solidFill>
                  <a:srgbClr val="555555"/>
                </a:solidFill>
                <a:latin typeface="+mj-lt"/>
              </a:rPr>
              <a:t>Demokryt</a:t>
            </a:r>
            <a:endParaRPr lang="pl-PL" sz="1800" b="0" i="0" dirty="0">
              <a:solidFill>
                <a:srgbClr val="555555"/>
              </a:solidFill>
              <a:effectLst/>
              <a:latin typeface="+mj-lt"/>
            </a:endParaRPr>
          </a:p>
          <a:p>
            <a:pPr marL="0" indent="0" rtl="0">
              <a:buNone/>
            </a:pPr>
            <a:endParaRPr lang="pl-PL" sz="2800" b="0" i="0" dirty="0">
              <a:effectLst/>
              <a:latin typeface="+mj-lt"/>
            </a:endParaRPr>
          </a:p>
        </p:txBody>
      </p:sp>
      <p:pic>
        <p:nvPicPr>
          <p:cNvPr id="6146" name="Picture 2" descr="Dobre i złe książki. Czy ten podział ma jeszcze sens?">
            <a:extLst>
              <a:ext uri="{FF2B5EF4-FFF2-40B4-BE49-F238E27FC236}">
                <a16:creationId xmlns:a16="http://schemas.microsoft.com/office/drawing/2014/main" id="{1E5EF0D7-1D4B-4A14-B39D-23FB65FE7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212450"/>
            <a:ext cx="6508098" cy="434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76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1"/>
              <a:t>Cytat 7:</a:t>
            </a:r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>
          <a:xfrm>
            <a:off x="2329732" y="1892410"/>
            <a:ext cx="6376946" cy="1536590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pl-PL" sz="2800" b="0" i="0" dirty="0">
                <a:effectLst/>
                <a:latin typeface="+mj-lt"/>
              </a:rPr>
              <a:t>„</a:t>
            </a:r>
            <a:r>
              <a:rPr lang="pl-PL" sz="2800" b="0" i="0" dirty="0">
                <a:solidFill>
                  <a:srgbClr val="555555"/>
                </a:solidFill>
                <a:effectLst/>
                <a:latin typeface="+mj-lt"/>
              </a:rPr>
              <a:t>Czytelnika nie można zniewalać, czytelnika  się urzeka.”</a:t>
            </a:r>
            <a:endParaRPr lang="pl-PL" sz="2800" dirty="0">
              <a:solidFill>
                <a:srgbClr val="555555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pl-PL" sz="1800" b="0" i="0" dirty="0">
                <a:solidFill>
                  <a:srgbClr val="555555"/>
                </a:solidFill>
                <a:effectLst/>
                <a:latin typeface="+mj-lt"/>
              </a:rPr>
              <a:t>Antoine de Saint-</a:t>
            </a:r>
            <a:r>
              <a:rPr lang="fr-FR" sz="1800" b="0" dirty="0">
                <a:solidFill>
                  <a:srgbClr val="555555"/>
                </a:solidFill>
                <a:effectLst/>
                <a:latin typeface="+mj-lt"/>
              </a:rPr>
              <a:t>Exupéry</a:t>
            </a:r>
            <a:endParaRPr lang="pl-PL" sz="1800" b="0" dirty="0">
              <a:solidFill>
                <a:srgbClr val="555555"/>
              </a:solidFill>
              <a:effectLst/>
              <a:latin typeface="+mj-lt"/>
            </a:endParaRPr>
          </a:p>
          <a:p>
            <a:pPr marL="0" indent="0" rtl="0">
              <a:buNone/>
            </a:pPr>
            <a:endParaRPr lang="pl-PL" sz="2800" b="0" i="0" dirty="0">
              <a:effectLst/>
              <a:latin typeface="+mj-lt"/>
            </a:endParaRPr>
          </a:p>
        </p:txBody>
      </p:sp>
      <p:pic>
        <p:nvPicPr>
          <p:cNvPr id="7170" name="Picture 2" descr="Mały Książę i 13 cytatów dla HRowców! - HRstandard.pl">
            <a:extLst>
              <a:ext uri="{FF2B5EF4-FFF2-40B4-BE49-F238E27FC236}">
                <a16:creationId xmlns:a16="http://schemas.microsoft.com/office/drawing/2014/main" id="{B1BECB24-815A-48FB-9A95-4A14A7AC3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74" y="3512572"/>
            <a:ext cx="6786357" cy="294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92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1"/>
              <a:t>Cytat 8:</a:t>
            </a:r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>
          <a:xfrm>
            <a:off x="1104900" y="3355450"/>
            <a:ext cx="2982070" cy="3077154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pl-PL" sz="2800" b="0" i="0" dirty="0">
                <a:effectLst/>
                <a:latin typeface="+mj-lt"/>
              </a:rPr>
              <a:t>„Kiedy masz jakieś wątpliwości, idź do biblioteki</a:t>
            </a:r>
            <a:r>
              <a:rPr lang="pl-PL" sz="2800" b="0" i="0" dirty="0">
                <a:solidFill>
                  <a:srgbClr val="555555"/>
                </a:solidFill>
                <a:effectLst/>
                <a:latin typeface="+mj-lt"/>
              </a:rPr>
              <a:t>.”</a:t>
            </a:r>
            <a:endParaRPr lang="pl-PL" sz="2800" dirty="0">
              <a:solidFill>
                <a:srgbClr val="555555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pl-PL" sz="1800" b="0" i="0" dirty="0">
                <a:solidFill>
                  <a:srgbClr val="555555"/>
                </a:solidFill>
                <a:effectLst/>
                <a:latin typeface="+mj-lt"/>
              </a:rPr>
              <a:t>Joanne K. Rowling</a:t>
            </a:r>
            <a:endParaRPr lang="pl-PL" sz="1800" b="0" dirty="0">
              <a:solidFill>
                <a:srgbClr val="555555"/>
              </a:solidFill>
              <a:effectLst/>
              <a:latin typeface="+mj-lt"/>
            </a:endParaRPr>
          </a:p>
          <a:p>
            <a:pPr marL="0" indent="0" rtl="0">
              <a:buNone/>
            </a:pPr>
            <a:endParaRPr lang="pl-PL" sz="2800" b="0" i="0" dirty="0">
              <a:effectLst/>
              <a:latin typeface="+mj-lt"/>
            </a:endParaRPr>
          </a:p>
        </p:txBody>
      </p:sp>
      <p:pic>
        <p:nvPicPr>
          <p:cNvPr id="8194" name="Picture 2" descr="WOJEWÓDZKA I MIEJSKA BIBLIOTEKA PUBLICZNA w Gdańsku |">
            <a:extLst>
              <a:ext uri="{FF2B5EF4-FFF2-40B4-BE49-F238E27FC236}">
                <a16:creationId xmlns:a16="http://schemas.microsoft.com/office/drawing/2014/main" id="{3259C806-7ED4-46C7-83BC-09FB60E0C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557463"/>
            <a:ext cx="5070534" cy="337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86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teratura naukowa 16: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50521065_TF03431380_Win32" id="{DD8281D0-7582-4B39-A245-EA16E406BC1F}" vid="{805CF4ED-D91E-4D7D-B372-AF071F11B68F}"/>
    </a:ext>
  </a:extLst>
</a:theme>
</file>

<file path=ppt/theme/theme2.xml><?xml version="1.0" encoding="utf-8"?>
<a:theme xmlns:a="http://schemas.openxmlformats.org/drawingml/2006/main" name="Motyw pakietu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naukowa, motyw z prążkami i wstążką (panoramiczna)</Template>
  <TotalTime>114</TotalTime>
  <Words>398</Words>
  <Application>Microsoft Office PowerPoint</Application>
  <PresentationFormat>Panoramiczny</PresentationFormat>
  <Paragraphs>75</Paragraphs>
  <Slides>16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Arial</vt:lpstr>
      <vt:lpstr>Euphemia</vt:lpstr>
      <vt:lpstr>Plantagenet Cherokee</vt:lpstr>
      <vt:lpstr>Wingdings</vt:lpstr>
      <vt:lpstr>Literatura naukowa 16:9</vt:lpstr>
      <vt:lpstr>23 kwietnia Dzień książki i praw autorskich</vt:lpstr>
      <vt:lpstr>Cytat 1:</vt:lpstr>
      <vt:lpstr>Cytat 2:</vt:lpstr>
      <vt:lpstr>Cytat 3:</vt:lpstr>
      <vt:lpstr>Cytat 4:</vt:lpstr>
      <vt:lpstr>Cytat 5:</vt:lpstr>
      <vt:lpstr>Cytat 6:</vt:lpstr>
      <vt:lpstr>Cytat 7:</vt:lpstr>
      <vt:lpstr>Cytat 8:</vt:lpstr>
      <vt:lpstr>Cytat 9:</vt:lpstr>
      <vt:lpstr>Cytat 10:</vt:lpstr>
      <vt:lpstr>Cytat 11:</vt:lpstr>
      <vt:lpstr>Cytat 12:</vt:lpstr>
      <vt:lpstr>Cytat 13:</vt:lpstr>
      <vt:lpstr>Cytat 14:</vt:lpstr>
      <vt:lpstr>Czytanie – największa przyjemność!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kwietnia Dzień książki i praw autorskich</dc:title>
  <dc:creator>Hanna Włosek</dc:creator>
  <cp:lastModifiedBy>Hanna Włosek</cp:lastModifiedBy>
  <cp:revision>25</cp:revision>
  <dcterms:created xsi:type="dcterms:W3CDTF">2022-04-21T08:49:44Z</dcterms:created>
  <dcterms:modified xsi:type="dcterms:W3CDTF">2022-04-22T05:48:07Z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