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2" r:id="rId14"/>
    <p:sldId id="267" r:id="rId15"/>
    <p:sldId id="268" r:id="rId16"/>
    <p:sldId id="270" r:id="rId17"/>
    <p:sldId id="269"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pl-PL"/>
              <a:t>Kliknij, aby edytować styl</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2/22/2022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2/22/2022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2/22/2022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2/22/2022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pl-PL"/>
              <a:t>Kliknij, aby edytować styl</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E5059C3-6A89-4494-99FF-5A4D6FFD50EB}" type="datetimeFigureOut">
              <a:rPr lang="en-US" dirty="0"/>
              <a:t>2/22/2022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pl-PL"/>
              <a:t>Kliknij, aby edytować styl</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2/22/2022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pl-PL"/>
              <a:t>Kliknij, aby edytować styl</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2609285" y="2851331"/>
            <a:ext cx="3893623" cy="307143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666635" y="2851331"/>
            <a:ext cx="3899798" cy="307143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2/22/2022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2/22/2022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2/22/2022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pl-PL"/>
              <a:t>Kliknij, aby edytować styl</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7D525BB-DA17-4BA0-B3C8-3AC3ABC827E6}" type="datetimeFigureOut">
              <a:rPr lang="en-US" dirty="0"/>
              <a:t>2/22/2022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16C4C9A-3960-41CF-A4E9-2A8FB932454B}" type="datetimeFigureOut">
              <a:rPr lang="en-US" dirty="0"/>
              <a:t>2/22/2022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2/22/2022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77A39A-B873-43BA-8C02-F8605E105729}"/>
              </a:ext>
            </a:extLst>
          </p:cNvPr>
          <p:cNvSpPr>
            <a:spLocks noGrp="1"/>
          </p:cNvSpPr>
          <p:nvPr>
            <p:ph type="ctrTitle"/>
          </p:nvPr>
        </p:nvSpPr>
        <p:spPr>
          <a:xfrm>
            <a:off x="2611808" y="4548146"/>
            <a:ext cx="5518066" cy="2043485"/>
          </a:xfrm>
        </p:spPr>
        <p:txBody>
          <a:bodyPr>
            <a:normAutofit/>
          </a:bodyPr>
          <a:lstStyle/>
          <a:p>
            <a:pPr algn="l"/>
            <a:r>
              <a:rPr lang="pl-PL" sz="2800" dirty="0"/>
              <a:t>Kilkanaście faktów o prehistorycznych gadach, które mogą Cię zaskoczyć</a:t>
            </a:r>
            <a:br>
              <a:rPr lang="pl-PL" sz="2800" dirty="0"/>
            </a:br>
            <a:br>
              <a:rPr lang="pl-PL" sz="2800" dirty="0"/>
            </a:br>
            <a:r>
              <a:rPr lang="pl-PL" sz="1600" i="1" dirty="0"/>
              <a:t>Hanna Włosek</a:t>
            </a:r>
            <a:endParaRPr lang="fr-FR" sz="2800" i="1" dirty="0"/>
          </a:p>
        </p:txBody>
      </p:sp>
      <p:sp>
        <p:nvSpPr>
          <p:cNvPr id="3" name="Podtytuł 2">
            <a:extLst>
              <a:ext uri="{FF2B5EF4-FFF2-40B4-BE49-F238E27FC236}">
                <a16:creationId xmlns:a16="http://schemas.microsoft.com/office/drawing/2014/main" id="{39E84B58-A6F2-4B7E-ACBE-40EC96E4BF54}"/>
              </a:ext>
            </a:extLst>
          </p:cNvPr>
          <p:cNvSpPr>
            <a:spLocks noGrp="1"/>
          </p:cNvSpPr>
          <p:nvPr>
            <p:ph type="subTitle" idx="1"/>
          </p:nvPr>
        </p:nvSpPr>
        <p:spPr>
          <a:xfrm>
            <a:off x="1709530" y="1494844"/>
            <a:ext cx="3252084" cy="2623931"/>
          </a:xfrm>
        </p:spPr>
        <p:txBody>
          <a:bodyPr>
            <a:noAutofit/>
          </a:bodyPr>
          <a:lstStyle/>
          <a:p>
            <a:pPr algn="l"/>
            <a:r>
              <a:rPr lang="pl-PL" sz="4800" dirty="0"/>
              <a:t>26 luty – Dzień Dinozaura</a:t>
            </a:r>
            <a:endParaRPr lang="fr-FR" sz="4800" dirty="0"/>
          </a:p>
        </p:txBody>
      </p:sp>
      <p:pic>
        <p:nvPicPr>
          <p:cNvPr id="1026" name="Picture 2" descr="Dinozaur (2000) - Filmweb">
            <a:extLst>
              <a:ext uri="{FF2B5EF4-FFF2-40B4-BE49-F238E27FC236}">
                <a16:creationId xmlns:a16="http://schemas.microsoft.com/office/drawing/2014/main" id="{FE6229C6-350E-4FCB-937E-56DB423D7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933" y="712138"/>
            <a:ext cx="5241153" cy="349410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026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4FF6FC-BE83-485C-8DDA-9D090B4FC1F3}"/>
              </a:ext>
            </a:extLst>
          </p:cNvPr>
          <p:cNvSpPr>
            <a:spLocks noGrp="1"/>
          </p:cNvSpPr>
          <p:nvPr>
            <p:ph type="title"/>
          </p:nvPr>
        </p:nvSpPr>
        <p:spPr/>
        <p:txBody>
          <a:bodyPr/>
          <a:lstStyle/>
          <a:p>
            <a:pPr algn="l"/>
            <a:r>
              <a:rPr lang="pl-PL" dirty="0"/>
              <a:t>Ciekawostka 8: Upierzenie</a:t>
            </a:r>
            <a:endParaRPr lang="fr-FR" dirty="0"/>
          </a:p>
        </p:txBody>
      </p:sp>
      <p:sp>
        <p:nvSpPr>
          <p:cNvPr id="3" name="Symbol zastępczy zawartości 2">
            <a:extLst>
              <a:ext uri="{FF2B5EF4-FFF2-40B4-BE49-F238E27FC236}">
                <a16:creationId xmlns:a16="http://schemas.microsoft.com/office/drawing/2014/main" id="{67A14408-D376-42C1-9BD2-7B0C02D019AB}"/>
              </a:ext>
            </a:extLst>
          </p:cNvPr>
          <p:cNvSpPr>
            <a:spLocks noGrp="1"/>
          </p:cNvSpPr>
          <p:nvPr>
            <p:ph idx="1"/>
          </p:nvPr>
        </p:nvSpPr>
        <p:spPr>
          <a:xfrm>
            <a:off x="1399431" y="2052116"/>
            <a:ext cx="5963478" cy="3997828"/>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Choć jest to sprzeczne z wizerunkami tych gadów podsuwanych nam przez popkulturę, w rzeczywistości część z nich posiadało pióra. Na przykład znany chciażby z ekranizacji Stevena Spielberga velociraptor był prawdopodobnie częściowo upierzony.</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 </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pPr marL="0" indent="0">
              <a:buNone/>
            </a:pPr>
            <a:endParaRPr lang="fr-FR" dirty="0"/>
          </a:p>
        </p:txBody>
      </p:sp>
      <p:pic>
        <p:nvPicPr>
          <p:cNvPr id="4" name="Obraz6">
            <a:extLst>
              <a:ext uri="{FF2B5EF4-FFF2-40B4-BE49-F238E27FC236}">
                <a16:creationId xmlns:a16="http://schemas.microsoft.com/office/drawing/2014/main" id="{97930B17-7977-4655-9E7F-C8DFE7695AD3}"/>
              </a:ext>
            </a:extLst>
          </p:cNvPr>
          <p:cNvPicPr/>
          <p:nvPr/>
        </p:nvPicPr>
        <p:blipFill>
          <a:blip r:embed="rId2">
            <a:lum/>
            <a:alphaModFix/>
          </a:blip>
          <a:srcRect/>
          <a:stretch>
            <a:fillRect/>
          </a:stretch>
        </p:blipFill>
        <p:spPr>
          <a:xfrm>
            <a:off x="7641205" y="2317984"/>
            <a:ext cx="2997640" cy="2858315"/>
          </a:xfrm>
          <a:prstGeom prst="roundRect">
            <a:avLst/>
          </a:prstGeom>
          <a:noFill/>
          <a:ln>
            <a:noFill/>
            <a:prstDash/>
          </a:ln>
        </p:spPr>
      </p:pic>
    </p:spTree>
    <p:extLst>
      <p:ext uri="{BB962C8B-B14F-4D97-AF65-F5344CB8AC3E}">
        <p14:creationId xmlns:p14="http://schemas.microsoft.com/office/powerpoint/2010/main" val="39298527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897CB4-E9BA-4F8A-B0EC-56C8E3AC3A0C}"/>
              </a:ext>
            </a:extLst>
          </p:cNvPr>
          <p:cNvSpPr>
            <a:spLocks noGrp="1"/>
          </p:cNvSpPr>
          <p:nvPr>
            <p:ph type="title"/>
          </p:nvPr>
        </p:nvSpPr>
        <p:spPr/>
        <p:txBody>
          <a:bodyPr/>
          <a:lstStyle/>
          <a:p>
            <a:pPr algn="l"/>
            <a:r>
              <a:rPr lang="pl-PL" dirty="0"/>
              <a:t>Ciekawostka 9: Szczątki dinozaurów</a:t>
            </a:r>
            <a:endParaRPr lang="fr-FR" dirty="0"/>
          </a:p>
        </p:txBody>
      </p:sp>
      <p:sp>
        <p:nvSpPr>
          <p:cNvPr id="3" name="Symbol zastępczy zawartości 2">
            <a:extLst>
              <a:ext uri="{FF2B5EF4-FFF2-40B4-BE49-F238E27FC236}">
                <a16:creationId xmlns:a16="http://schemas.microsoft.com/office/drawing/2014/main" id="{25FE56EC-6557-4FFA-BECA-6465BD65986E}"/>
              </a:ext>
            </a:extLst>
          </p:cNvPr>
          <p:cNvSpPr>
            <a:spLocks noGrp="1"/>
          </p:cNvSpPr>
          <p:nvPr>
            <p:ph idx="1"/>
          </p:nvPr>
        </p:nvSpPr>
        <p:spPr>
          <a:xfrm>
            <a:off x="1709530" y="2052116"/>
            <a:ext cx="8860609" cy="1748607"/>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Większość dinozaurów jest znana tylko na podstawie jednego zęba lub kości. W 2015 roku czteroletni chłopiec, który szukał skamieniałości, znalazł kości sprzed 100 milionów lat. Szczęściarz!</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endParaRPr lang="fr-FR" dirty="0"/>
          </a:p>
        </p:txBody>
      </p:sp>
      <p:pic>
        <p:nvPicPr>
          <p:cNvPr id="4" name="Obraz9">
            <a:extLst>
              <a:ext uri="{FF2B5EF4-FFF2-40B4-BE49-F238E27FC236}">
                <a16:creationId xmlns:a16="http://schemas.microsoft.com/office/drawing/2014/main" id="{780F0064-B803-41EB-9446-BD0993A0B799}"/>
              </a:ext>
            </a:extLst>
          </p:cNvPr>
          <p:cNvPicPr/>
          <p:nvPr/>
        </p:nvPicPr>
        <p:blipFill>
          <a:blip r:embed="rId2">
            <a:lum/>
            <a:alphaModFix/>
          </a:blip>
          <a:srcRect/>
          <a:stretch>
            <a:fillRect/>
          </a:stretch>
        </p:blipFill>
        <p:spPr>
          <a:xfrm>
            <a:off x="2611808" y="3597961"/>
            <a:ext cx="2826884" cy="2670921"/>
          </a:xfrm>
          <a:prstGeom prst="roundRect">
            <a:avLst/>
          </a:prstGeom>
          <a:noFill/>
          <a:ln>
            <a:noFill/>
            <a:prstDash/>
          </a:ln>
        </p:spPr>
      </p:pic>
      <p:pic>
        <p:nvPicPr>
          <p:cNvPr id="5" name="Obraz10">
            <a:extLst>
              <a:ext uri="{FF2B5EF4-FFF2-40B4-BE49-F238E27FC236}">
                <a16:creationId xmlns:a16="http://schemas.microsoft.com/office/drawing/2014/main" id="{5633F938-3264-41BC-910E-3FE5CBAB349C}"/>
              </a:ext>
            </a:extLst>
          </p:cNvPr>
          <p:cNvPicPr/>
          <p:nvPr/>
        </p:nvPicPr>
        <p:blipFill>
          <a:blip r:embed="rId3">
            <a:lum/>
            <a:alphaModFix/>
          </a:blip>
          <a:srcRect/>
          <a:stretch>
            <a:fillRect/>
          </a:stretch>
        </p:blipFill>
        <p:spPr>
          <a:xfrm>
            <a:off x="6214619" y="3597961"/>
            <a:ext cx="2889623" cy="2653391"/>
          </a:xfrm>
          <a:prstGeom prst="roundRect">
            <a:avLst/>
          </a:prstGeom>
          <a:noFill/>
          <a:ln>
            <a:noFill/>
            <a:prstDash/>
          </a:ln>
        </p:spPr>
      </p:pic>
    </p:spTree>
    <p:extLst>
      <p:ext uri="{BB962C8B-B14F-4D97-AF65-F5344CB8AC3E}">
        <p14:creationId xmlns:p14="http://schemas.microsoft.com/office/powerpoint/2010/main" val="41011238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25D7BF-F363-4FBA-8065-1CE0C4C02DEC}"/>
              </a:ext>
            </a:extLst>
          </p:cNvPr>
          <p:cNvSpPr>
            <a:spLocks noGrp="1"/>
          </p:cNvSpPr>
          <p:nvPr>
            <p:ph type="title"/>
          </p:nvPr>
        </p:nvSpPr>
        <p:spPr/>
        <p:txBody>
          <a:bodyPr/>
          <a:lstStyle/>
          <a:p>
            <a:pPr algn="l"/>
            <a:r>
              <a:rPr lang="pl-PL" dirty="0"/>
              <a:t>Ciekawostka 10: Pierwszy opis kości dinozaura</a:t>
            </a:r>
            <a:endParaRPr lang="fr-FR" dirty="0"/>
          </a:p>
        </p:txBody>
      </p:sp>
      <p:sp>
        <p:nvSpPr>
          <p:cNvPr id="3" name="Symbol zastępczy zawartości 2">
            <a:extLst>
              <a:ext uri="{FF2B5EF4-FFF2-40B4-BE49-F238E27FC236}">
                <a16:creationId xmlns:a16="http://schemas.microsoft.com/office/drawing/2014/main" id="{2D2DDDE6-65D5-4550-837F-9E4F4FEABD33}"/>
              </a:ext>
            </a:extLst>
          </p:cNvPr>
          <p:cNvSpPr>
            <a:spLocks noGrp="1"/>
          </p:cNvSpPr>
          <p:nvPr>
            <p:ph idx="1"/>
          </p:nvPr>
        </p:nvSpPr>
        <p:spPr>
          <a:xfrm>
            <a:off x="2099145" y="2052116"/>
            <a:ext cx="4373218" cy="3997828"/>
          </a:xfrm>
        </p:spPr>
        <p:txBody>
          <a:bodyPr/>
          <a:lstStyle/>
          <a:p>
            <a:pPr marL="0" indent="0">
              <a:lnSpc>
                <a:spcPct val="107000"/>
              </a:lnSpc>
              <a:spcAft>
                <a:spcPts val="800"/>
              </a:spcAft>
              <a:buNone/>
            </a:pPr>
            <a:r>
              <a:rPr lang="pl-PL" sz="2000" dirty="0">
                <a:effectLst/>
                <a:latin typeface="Calibri" panose="020F0502020204030204" pitchFamily="34" charset="0"/>
                <a:ea typeface="Calibri" panose="020F0502020204030204" pitchFamily="34" charset="0"/>
                <a:cs typeface="Arial" panose="020B0604020202020204" pitchFamily="34" charset="0"/>
              </a:rPr>
              <a:t>Brytyjski przyrodnik Robert Plot w 1667 roku w swym dziele zatytułowanym "Historia Naturalna Oxfordu" </a:t>
            </a:r>
            <a:r>
              <a:rPr lang="pl-PL" dirty="0">
                <a:latin typeface="Calibri" panose="020F0502020204030204" pitchFamily="34" charset="0"/>
                <a:ea typeface="Calibri" panose="020F0502020204030204" pitchFamily="34" charset="0"/>
                <a:cs typeface="Arial" panose="020B0604020202020204" pitchFamily="34" charset="0"/>
              </a:rPr>
              <a:t>jako pierwszy </a:t>
            </a:r>
            <a:r>
              <a:rPr lang="pl-PL" sz="2000" dirty="0">
                <a:effectLst/>
                <a:latin typeface="Calibri" panose="020F0502020204030204" pitchFamily="34" charset="0"/>
                <a:ea typeface="Calibri" panose="020F0502020204030204" pitchFamily="34" charset="0"/>
                <a:cs typeface="Arial" panose="020B0604020202020204" pitchFamily="34" charset="0"/>
              </a:rPr>
              <a:t>zamieścił ilustrację kości dinozaura. Co ciekawe, opisał ją jako kość giganta.                                               W rzeczywistości prawdopodobnie była to kość megalozaura, dużego teropoda   z okresu jury.</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pic>
        <p:nvPicPr>
          <p:cNvPr id="4098" name="Picture 2" descr="Robert Plot - Wikipedia">
            <a:extLst>
              <a:ext uri="{FF2B5EF4-FFF2-40B4-BE49-F238E27FC236}">
                <a16:creationId xmlns:a16="http://schemas.microsoft.com/office/drawing/2014/main" id="{25AF0B66-532B-4385-87C8-B1838577C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18" t="3880" r="3500" b="3164"/>
          <a:stretch/>
        </p:blipFill>
        <p:spPr bwMode="auto">
          <a:xfrm>
            <a:off x="6965344" y="2052116"/>
            <a:ext cx="3379304" cy="399782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849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53BCC8-E6A8-4046-987F-A5319A354211}"/>
              </a:ext>
            </a:extLst>
          </p:cNvPr>
          <p:cNvSpPr>
            <a:spLocks noGrp="1"/>
          </p:cNvSpPr>
          <p:nvPr>
            <p:ph type="title"/>
          </p:nvPr>
        </p:nvSpPr>
        <p:spPr/>
        <p:txBody>
          <a:bodyPr/>
          <a:lstStyle/>
          <a:p>
            <a:pPr algn="l"/>
            <a:r>
              <a:rPr lang="pl-PL" dirty="0"/>
              <a:t>Ciekawostka 11: Dippy celebryta</a:t>
            </a:r>
            <a:endParaRPr lang="fr-FR" dirty="0"/>
          </a:p>
        </p:txBody>
      </p:sp>
      <p:sp>
        <p:nvSpPr>
          <p:cNvPr id="3" name="Symbol zastępczy zawartości 2">
            <a:extLst>
              <a:ext uri="{FF2B5EF4-FFF2-40B4-BE49-F238E27FC236}">
                <a16:creationId xmlns:a16="http://schemas.microsoft.com/office/drawing/2014/main" id="{2FB7AB79-9B99-4E8E-BA37-9643413D064D}"/>
              </a:ext>
            </a:extLst>
          </p:cNvPr>
          <p:cNvSpPr>
            <a:spLocks noGrp="1"/>
          </p:cNvSpPr>
          <p:nvPr>
            <p:ph idx="1"/>
          </p:nvPr>
        </p:nvSpPr>
        <p:spPr>
          <a:xfrm>
            <a:off x="1280161" y="2052116"/>
            <a:ext cx="4253948" cy="3997827"/>
          </a:xfrm>
        </p:spPr>
        <p:txBody>
          <a:bodyPr>
            <a:normAutofit/>
          </a:bodyPr>
          <a:lstStyle/>
          <a:p>
            <a:pPr marL="0" indent="0">
              <a:lnSpc>
                <a:spcPct val="107000"/>
              </a:lnSpc>
              <a:spcAft>
                <a:spcPts val="800"/>
              </a:spcAft>
              <a:buNone/>
            </a:pPr>
            <a:r>
              <a:rPr lang="pl-PL" sz="2000" dirty="0">
                <a:effectLst/>
                <a:latin typeface="Calibri" panose="020F0502020204030204" pitchFamily="34" charset="0"/>
                <a:ea typeface="Calibri" panose="020F0502020204030204" pitchFamily="34" charset="0"/>
                <a:cs typeface="Arial" panose="020B0604020202020204" pitchFamily="34" charset="0"/>
              </a:rPr>
              <a:t>Najsłynniejszy szkielet dinozaura znajdował się w Muzeum Historii Naturalnej w Londynie.</a:t>
            </a:r>
            <a:r>
              <a:rPr lang="pl-PL" dirty="0">
                <a:latin typeface="Calibri" panose="020F0502020204030204" pitchFamily="34" charset="0"/>
                <a:ea typeface="Calibri" panose="020F0502020204030204" pitchFamily="34" charset="0"/>
                <a:cs typeface="Arial" panose="020B0604020202020204" pitchFamily="34" charset="0"/>
              </a:rPr>
              <a:t> </a:t>
            </a:r>
            <a:r>
              <a:rPr lang="pl-PL" sz="2000" dirty="0">
                <a:effectLst/>
                <a:latin typeface="Calibri" panose="020F0502020204030204" pitchFamily="34" charset="0"/>
                <a:ea typeface="Calibri" panose="020F0502020204030204" pitchFamily="34" charset="0"/>
                <a:cs typeface="Arial" panose="020B0604020202020204" pitchFamily="34" charset="0"/>
              </a:rPr>
              <a:t>Była to replika szkieletu diplodoka nazywana Dippy. Eksponat zdobił hol Muzeum od 1905 do 2017 roku.</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pic>
        <p:nvPicPr>
          <p:cNvPr id="5122" name="Picture 2" descr="Dinozaur Dippy - najsłynniejszy szkielet świata będzie można zobaczyć w  Birmingham - bham.pl">
            <a:extLst>
              <a:ext uri="{FF2B5EF4-FFF2-40B4-BE49-F238E27FC236}">
                <a16:creationId xmlns:a16="http://schemas.microsoft.com/office/drawing/2014/main" id="{EB899873-0E9B-4B4B-B300-6E5B74BA1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110" y="2015495"/>
            <a:ext cx="5062544" cy="379690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7400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52EB62-3A60-46B5-82F6-2CE94AD7F107}"/>
              </a:ext>
            </a:extLst>
          </p:cNvPr>
          <p:cNvSpPr>
            <a:spLocks noGrp="1"/>
          </p:cNvSpPr>
          <p:nvPr>
            <p:ph type="title"/>
          </p:nvPr>
        </p:nvSpPr>
        <p:spPr/>
        <p:txBody>
          <a:bodyPr/>
          <a:lstStyle/>
          <a:p>
            <a:pPr algn="l"/>
            <a:r>
              <a:rPr lang="pl-PL" dirty="0"/>
              <a:t>Ciekawostka 12: Najmniejszy okaz</a:t>
            </a:r>
            <a:endParaRPr lang="fr-FR" dirty="0"/>
          </a:p>
        </p:txBody>
      </p:sp>
      <p:sp>
        <p:nvSpPr>
          <p:cNvPr id="3" name="Symbol zastępczy zawartości 2">
            <a:extLst>
              <a:ext uri="{FF2B5EF4-FFF2-40B4-BE49-F238E27FC236}">
                <a16:creationId xmlns:a16="http://schemas.microsoft.com/office/drawing/2014/main" id="{81FC5364-48AD-4BE2-8A90-04BE3C529346}"/>
              </a:ext>
            </a:extLst>
          </p:cNvPr>
          <p:cNvSpPr>
            <a:spLocks noGrp="1"/>
          </p:cNvSpPr>
          <p:nvPr>
            <p:ph idx="1"/>
          </p:nvPr>
        </p:nvSpPr>
        <p:spPr>
          <a:xfrm>
            <a:off x="1526650" y="2552369"/>
            <a:ext cx="3220279" cy="3214717"/>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Najmniejszy znany dinozaur miał około 10 cm wysokości    i ważył mniej niż piesek chihuaha, a żywił się owadami.</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endParaRPr lang="fr-FR" dirty="0"/>
          </a:p>
        </p:txBody>
      </p:sp>
      <p:pic>
        <p:nvPicPr>
          <p:cNvPr id="4" name="Obraz11">
            <a:extLst>
              <a:ext uri="{FF2B5EF4-FFF2-40B4-BE49-F238E27FC236}">
                <a16:creationId xmlns:a16="http://schemas.microsoft.com/office/drawing/2014/main" id="{F8E3546A-45FA-499E-B7C8-8C5C7E16F72C}"/>
              </a:ext>
            </a:extLst>
          </p:cNvPr>
          <p:cNvPicPr/>
          <p:nvPr/>
        </p:nvPicPr>
        <p:blipFill>
          <a:blip r:embed="rId2">
            <a:lum/>
            <a:alphaModFix/>
          </a:blip>
          <a:srcRect/>
          <a:stretch>
            <a:fillRect/>
          </a:stretch>
        </p:blipFill>
        <p:spPr>
          <a:xfrm>
            <a:off x="5231006" y="2813248"/>
            <a:ext cx="2719934" cy="2953838"/>
          </a:xfrm>
          <a:prstGeom prst="roundRect">
            <a:avLst/>
          </a:prstGeom>
          <a:noFill/>
          <a:ln>
            <a:noFill/>
            <a:prstDash/>
          </a:ln>
        </p:spPr>
      </p:pic>
      <p:pic>
        <p:nvPicPr>
          <p:cNvPr id="5" name="Obraz12">
            <a:extLst>
              <a:ext uri="{FF2B5EF4-FFF2-40B4-BE49-F238E27FC236}">
                <a16:creationId xmlns:a16="http://schemas.microsoft.com/office/drawing/2014/main" id="{D9CCAB5C-2D0F-4244-AC4D-54FA7921A6A9}"/>
              </a:ext>
            </a:extLst>
          </p:cNvPr>
          <p:cNvPicPr/>
          <p:nvPr/>
        </p:nvPicPr>
        <p:blipFill>
          <a:blip r:embed="rId3">
            <a:lum/>
            <a:alphaModFix/>
          </a:blip>
          <a:srcRect/>
          <a:stretch>
            <a:fillRect/>
          </a:stretch>
        </p:blipFill>
        <p:spPr>
          <a:xfrm rot="16200000">
            <a:off x="7100239" y="3841657"/>
            <a:ext cx="3094572" cy="756285"/>
          </a:xfrm>
          <a:prstGeom prst="rect">
            <a:avLst/>
          </a:prstGeom>
          <a:noFill/>
          <a:ln>
            <a:noFill/>
            <a:prstDash/>
          </a:ln>
        </p:spPr>
      </p:pic>
    </p:spTree>
    <p:extLst>
      <p:ext uri="{BB962C8B-B14F-4D97-AF65-F5344CB8AC3E}">
        <p14:creationId xmlns:p14="http://schemas.microsoft.com/office/powerpoint/2010/main" val="3587643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5C343D-6E3D-408B-9F76-08B3928EC515}"/>
              </a:ext>
            </a:extLst>
          </p:cNvPr>
          <p:cNvSpPr>
            <a:spLocks noGrp="1"/>
          </p:cNvSpPr>
          <p:nvPr>
            <p:ph type="title"/>
          </p:nvPr>
        </p:nvSpPr>
        <p:spPr/>
        <p:txBody>
          <a:bodyPr/>
          <a:lstStyle/>
          <a:p>
            <a:pPr algn="l"/>
            <a:r>
              <a:rPr lang="pl-PL" dirty="0"/>
              <a:t>Ciekawostka 13: Najdłuższy okaz</a:t>
            </a:r>
            <a:endParaRPr lang="fr-FR" dirty="0"/>
          </a:p>
        </p:txBody>
      </p:sp>
      <p:sp>
        <p:nvSpPr>
          <p:cNvPr id="3" name="Symbol zastępczy zawartości 2">
            <a:extLst>
              <a:ext uri="{FF2B5EF4-FFF2-40B4-BE49-F238E27FC236}">
                <a16:creationId xmlns:a16="http://schemas.microsoft.com/office/drawing/2014/main" id="{2C4278D0-ABAF-47C5-A7B8-CF59CE7B5CC3}"/>
              </a:ext>
            </a:extLst>
          </p:cNvPr>
          <p:cNvSpPr>
            <a:spLocks noGrp="1"/>
          </p:cNvSpPr>
          <p:nvPr>
            <p:ph idx="1"/>
          </p:nvPr>
        </p:nvSpPr>
        <p:spPr>
          <a:xfrm>
            <a:off x="1701579" y="1534603"/>
            <a:ext cx="8714630" cy="1455088"/>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Najdłuższy dinozaur, który został odkryty w USA, w stanie Wyoming, to diplodicus – mierzył 27 metrów.</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endParaRPr lang="fr-FR" dirty="0"/>
          </a:p>
        </p:txBody>
      </p:sp>
      <p:pic>
        <p:nvPicPr>
          <p:cNvPr id="1026" name="Picture 2" descr="Diplodocus dinosaurs, illustration - Stock Image - C048/9568 - Science  Photo Library">
            <a:extLst>
              <a:ext uri="{FF2B5EF4-FFF2-40B4-BE49-F238E27FC236}">
                <a16:creationId xmlns:a16="http://schemas.microsoft.com/office/drawing/2014/main" id="{E1F0A265-86F3-473C-9CF1-B24DD4E52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251" y="3114262"/>
            <a:ext cx="6571753" cy="328587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3325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493BE1-7DF1-41C5-B399-7995708D961E}"/>
              </a:ext>
            </a:extLst>
          </p:cNvPr>
          <p:cNvSpPr>
            <a:spLocks noGrp="1"/>
          </p:cNvSpPr>
          <p:nvPr>
            <p:ph type="title"/>
          </p:nvPr>
        </p:nvSpPr>
        <p:spPr/>
        <p:txBody>
          <a:bodyPr/>
          <a:lstStyle/>
          <a:p>
            <a:pPr algn="l"/>
            <a:r>
              <a:rPr lang="pl-PL" dirty="0"/>
              <a:t>Ciekawostka 14: Największy okaz</a:t>
            </a:r>
            <a:endParaRPr lang="fr-FR" dirty="0"/>
          </a:p>
        </p:txBody>
      </p:sp>
      <p:sp>
        <p:nvSpPr>
          <p:cNvPr id="3" name="Symbol zastępczy zawartości 2">
            <a:extLst>
              <a:ext uri="{FF2B5EF4-FFF2-40B4-BE49-F238E27FC236}">
                <a16:creationId xmlns:a16="http://schemas.microsoft.com/office/drawing/2014/main" id="{735F837F-FC41-4ECD-BB79-6DF90E0AFC48}"/>
              </a:ext>
            </a:extLst>
          </p:cNvPr>
          <p:cNvSpPr>
            <a:spLocks noGrp="1"/>
          </p:cNvSpPr>
          <p:nvPr>
            <p:ph idx="1"/>
          </p:nvPr>
        </p:nvSpPr>
        <p:spPr>
          <a:xfrm>
            <a:off x="7529885" y="3140765"/>
            <a:ext cx="3040254" cy="3522428"/>
          </a:xfrm>
        </p:spPr>
        <p:txBody>
          <a:bodyPr>
            <a:normAutofit/>
          </a:bodyPr>
          <a:lstStyle/>
          <a:p>
            <a:pPr marL="0" indent="0">
              <a:buNone/>
            </a:pPr>
            <a:r>
              <a:rPr lang="pl-PL" dirty="0">
                <a:latin typeface="Calibri" panose="020F0502020204030204" pitchFamily="34" charset="0"/>
                <a:cs typeface="Calibri" panose="020F0502020204030204" pitchFamily="34" charset="0"/>
              </a:rPr>
              <a:t>Za największego dinozaura uważa się tytanozaura </a:t>
            </a:r>
            <a:r>
              <a:rPr lang="pl-PL" dirty="0" err="1">
                <a:latin typeface="Calibri" panose="020F0502020204030204" pitchFamily="34" charset="0"/>
                <a:cs typeface="Calibri" panose="020F0502020204030204" pitchFamily="34" charset="0"/>
              </a:rPr>
              <a:t>patagotitana</a:t>
            </a:r>
            <a:r>
              <a:rPr lang="pl-PL" dirty="0">
                <a:latin typeface="Calibri" panose="020F0502020204030204" pitchFamily="34" charset="0"/>
                <a:cs typeface="Calibri" panose="020F0502020204030204" pitchFamily="34" charset="0"/>
              </a:rPr>
              <a:t> (patagotitan </a:t>
            </a:r>
            <a:r>
              <a:rPr lang="pl-PL" dirty="0" err="1">
                <a:latin typeface="Calibri" panose="020F0502020204030204" pitchFamily="34" charset="0"/>
                <a:cs typeface="Calibri" panose="020F0502020204030204" pitchFamily="34" charset="0"/>
              </a:rPr>
              <a:t>mayorum</a:t>
            </a:r>
            <a:r>
              <a:rPr lang="pl-PL" dirty="0">
                <a:latin typeface="Calibri" panose="020F0502020204030204" pitchFamily="34" charset="0"/>
                <a:cs typeface="Calibri" panose="020F0502020204030204" pitchFamily="34" charset="0"/>
              </a:rPr>
              <a:t>). Jego nazwa wywodzi się od rejonu Patagonii, w którym został pierwszy raz odkryty. Masę tego olbrzyma szacuje się na około 70 ton!</a:t>
            </a:r>
            <a:endParaRPr lang="fr-FR" dirty="0">
              <a:latin typeface="Calibri" panose="020F0502020204030204" pitchFamily="34" charset="0"/>
              <a:cs typeface="Calibri" panose="020F0502020204030204" pitchFamily="34" charset="0"/>
            </a:endParaRPr>
          </a:p>
        </p:txBody>
      </p:sp>
      <p:pic>
        <p:nvPicPr>
          <p:cNvPr id="3074" name="Picture 2" descr="Map of Patagonia - Patagonia Argentina Map | Patagonia south america,  Patagonia, Map">
            <a:extLst>
              <a:ext uri="{FF2B5EF4-FFF2-40B4-BE49-F238E27FC236}">
                <a16:creationId xmlns:a16="http://schemas.microsoft.com/office/drawing/2014/main" id="{4174D388-D32B-4E55-9F06-417B1BA33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02" y="1469951"/>
            <a:ext cx="2523247" cy="26448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tagotitan | MEF">
            <a:extLst>
              <a:ext uri="{FF2B5EF4-FFF2-40B4-BE49-F238E27FC236}">
                <a16:creationId xmlns:a16="http://schemas.microsoft.com/office/drawing/2014/main" id="{077A8A74-C748-479C-BC33-59BC00C49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1675"/>
            <a:ext cx="8956183" cy="387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431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D0D566-E11B-4DFC-8D56-7F798F3A6ACB}"/>
              </a:ext>
            </a:extLst>
          </p:cNvPr>
          <p:cNvSpPr>
            <a:spLocks noGrp="1"/>
          </p:cNvSpPr>
          <p:nvPr>
            <p:ph type="title"/>
          </p:nvPr>
        </p:nvSpPr>
        <p:spPr/>
        <p:txBody>
          <a:bodyPr/>
          <a:lstStyle/>
          <a:p>
            <a:pPr algn="l"/>
            <a:r>
              <a:rPr lang="pl-PL" dirty="0"/>
              <a:t>Ciekawostka 15: Koniec ery dinozaurów </a:t>
            </a:r>
            <a:endParaRPr lang="fr-FR" dirty="0"/>
          </a:p>
        </p:txBody>
      </p:sp>
      <p:sp>
        <p:nvSpPr>
          <p:cNvPr id="3" name="Symbol zastępczy zawartości 2">
            <a:extLst>
              <a:ext uri="{FF2B5EF4-FFF2-40B4-BE49-F238E27FC236}">
                <a16:creationId xmlns:a16="http://schemas.microsoft.com/office/drawing/2014/main" id="{7237D4F1-E179-4574-B59F-8C5FF2C7D74F}"/>
              </a:ext>
            </a:extLst>
          </p:cNvPr>
          <p:cNvSpPr>
            <a:spLocks noGrp="1"/>
          </p:cNvSpPr>
          <p:nvPr>
            <p:ph idx="1"/>
          </p:nvPr>
        </p:nvSpPr>
        <p:spPr>
          <a:xfrm>
            <a:off x="1121135" y="2052116"/>
            <a:ext cx="4778733" cy="3997828"/>
          </a:xfrm>
        </p:spPr>
        <p:txBody>
          <a:bodyPr/>
          <a:lstStyle/>
          <a:p>
            <a:pPr marL="0" indent="0">
              <a:lnSpc>
                <a:spcPct val="107000"/>
              </a:lnSpc>
              <a:spcAft>
                <a:spcPts val="800"/>
              </a:spcAft>
              <a:buNone/>
            </a:pPr>
            <a:r>
              <a:rPr lang="pl-PL" sz="2000" dirty="0">
                <a:effectLst/>
                <a:latin typeface="Calibri" panose="020F0502020204030204" pitchFamily="34" charset="0"/>
                <a:ea typeface="Calibri" panose="020F0502020204030204" pitchFamily="34" charset="0"/>
                <a:cs typeface="Arial" panose="020B0604020202020204" pitchFamily="34" charset="0"/>
              </a:rPr>
              <a:t>Koniec ery panowania dinozaurów określa się mianem Wymierania Kredowego. Zjawisko to rozpoczęło się około 65 milionów lat temu i doprowadziło do wyginięcia dinozaurów. Jest to również granica ery mezozoicznej z kenozoiczną, która trwa obecnie.</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pic>
        <p:nvPicPr>
          <p:cNvPr id="6146" name="Picture 2" descr="Wymieranie kredowe – Wikipedia, wolna encyklopedia">
            <a:extLst>
              <a:ext uri="{FF2B5EF4-FFF2-40B4-BE49-F238E27FC236}">
                <a16:creationId xmlns:a16="http://schemas.microsoft.com/office/drawing/2014/main" id="{90F38AAC-ED48-4FB8-B931-3E108B19A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017" y="2414214"/>
            <a:ext cx="4606122" cy="320735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587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4AED5B-1BF3-4B31-AF97-4EF759D1841F}"/>
              </a:ext>
            </a:extLst>
          </p:cNvPr>
          <p:cNvSpPr>
            <a:spLocks noGrp="1"/>
          </p:cNvSpPr>
          <p:nvPr>
            <p:ph type="title"/>
          </p:nvPr>
        </p:nvSpPr>
        <p:spPr/>
        <p:txBody>
          <a:bodyPr/>
          <a:lstStyle/>
          <a:p>
            <a:pPr algn="l"/>
            <a:r>
              <a:rPr lang="pl-PL" dirty="0"/>
              <a:t>Ciekawostka 16: Winna asteroida</a:t>
            </a:r>
            <a:endParaRPr lang="fr-FR" dirty="0"/>
          </a:p>
        </p:txBody>
      </p:sp>
      <p:sp>
        <p:nvSpPr>
          <p:cNvPr id="3" name="Symbol zastępczy zawartości 2">
            <a:extLst>
              <a:ext uri="{FF2B5EF4-FFF2-40B4-BE49-F238E27FC236}">
                <a16:creationId xmlns:a16="http://schemas.microsoft.com/office/drawing/2014/main" id="{2684B9DB-C4D3-41E2-A79D-DB0E99BA0F2D}"/>
              </a:ext>
            </a:extLst>
          </p:cNvPr>
          <p:cNvSpPr>
            <a:spLocks noGrp="1"/>
          </p:cNvSpPr>
          <p:nvPr>
            <p:ph idx="1"/>
          </p:nvPr>
        </p:nvSpPr>
        <p:spPr>
          <a:xfrm>
            <a:off x="1407381" y="1534602"/>
            <a:ext cx="9162757" cy="2456953"/>
          </a:xfrm>
        </p:spPr>
        <p:txBody>
          <a:bodyPr>
            <a:normAutofit/>
          </a:bodyPr>
          <a:lstStyle/>
          <a:p>
            <a:pPr marL="0" indent="0">
              <a:lnSpc>
                <a:spcPct val="107000"/>
              </a:lnSpc>
              <a:spcAft>
                <a:spcPts val="800"/>
              </a:spcAft>
              <a:buNone/>
            </a:pPr>
            <a:r>
              <a:rPr lang="pl-PL" sz="2000" dirty="0">
                <a:effectLst/>
                <a:latin typeface="Calibri" panose="020F0502020204030204" pitchFamily="34" charset="0"/>
                <a:ea typeface="Calibri" panose="020F0502020204030204" pitchFamily="34" charset="0"/>
                <a:cs typeface="Arial" panose="020B0604020202020204" pitchFamily="34" charset="0"/>
              </a:rPr>
              <a:t>Choć przez lata wokół zniknięcia dinozaurów narosło wiele teorii, obecnie uważa się, że cały proces zapoczątkowało uderzenie asteroidy. Do takich wniosków doprowadziło odkrycie szerokiego na 150 km Krateru Chicxulub położonego na terenie Meksyku. Uderzenie asteroidy spowodowało nie tylko pożary i fale tsunami, ale również przyczyniło się do zmian klimatycznych, a dokładnie wielkiego ochłodzenia temperatury na Ziemi, które skutkowało wymarciem ok 3/4 ówczesnego ekosystemu.</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pic>
        <p:nvPicPr>
          <p:cNvPr id="7170" name="Picture 2" descr="Krater Chicxulub - pozostałości po słynnym impakcie - Planeta Ziemia -  Astropolis - Astronomia i Astrofotografia">
            <a:extLst>
              <a:ext uri="{FF2B5EF4-FFF2-40B4-BE49-F238E27FC236}">
                <a16:creationId xmlns:a16="http://schemas.microsoft.com/office/drawing/2014/main" id="{85840ED8-BBC3-4E71-8985-8F6D2AEC8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301" y="3811133"/>
            <a:ext cx="7940916" cy="273279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439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6E51F3-D29B-4D5A-BB04-9488FB0EE54E}"/>
              </a:ext>
            </a:extLst>
          </p:cNvPr>
          <p:cNvSpPr>
            <a:spLocks noGrp="1"/>
          </p:cNvSpPr>
          <p:nvPr>
            <p:ph type="title"/>
          </p:nvPr>
        </p:nvSpPr>
        <p:spPr/>
        <p:txBody>
          <a:bodyPr/>
          <a:lstStyle/>
          <a:p>
            <a:pPr algn="l"/>
            <a:r>
              <a:rPr lang="pl-PL" dirty="0"/>
              <a:t>Ciekawostka 17: Dinozaury w kinie</a:t>
            </a:r>
            <a:endParaRPr lang="fr-FR" dirty="0"/>
          </a:p>
        </p:txBody>
      </p:sp>
      <p:sp>
        <p:nvSpPr>
          <p:cNvPr id="3" name="Symbol zastępczy zawartości 2">
            <a:extLst>
              <a:ext uri="{FF2B5EF4-FFF2-40B4-BE49-F238E27FC236}">
                <a16:creationId xmlns:a16="http://schemas.microsoft.com/office/drawing/2014/main" id="{F872615A-50E2-4BF0-985E-A06E1862C182}"/>
              </a:ext>
            </a:extLst>
          </p:cNvPr>
          <p:cNvSpPr>
            <a:spLocks noGrp="1"/>
          </p:cNvSpPr>
          <p:nvPr>
            <p:ph idx="1"/>
          </p:nvPr>
        </p:nvSpPr>
        <p:spPr>
          <a:xfrm>
            <a:off x="5780599" y="1518699"/>
            <a:ext cx="4789540" cy="5001371"/>
          </a:xfrm>
        </p:spPr>
        <p:txBody>
          <a:bodyPr>
            <a:normAutofit/>
          </a:bodyPr>
          <a:lstStyle/>
          <a:p>
            <a:pPr marL="0" indent="0">
              <a:buNone/>
            </a:pPr>
            <a:r>
              <a:rPr lang="pl-PL" sz="1800" dirty="0">
                <a:latin typeface="Calibri" panose="020F0502020204030204" pitchFamily="34" charset="0"/>
                <a:ea typeface="Calibri" panose="020F0502020204030204" pitchFamily="34" charset="0"/>
                <a:cs typeface="Arial" panose="020B0604020202020204" pitchFamily="34" charset="0"/>
              </a:rPr>
              <a:t>W</a:t>
            </a:r>
            <a:r>
              <a:rPr lang="pl-PL" sz="1800" dirty="0">
                <a:effectLst/>
                <a:latin typeface="Calibri" panose="020F0502020204030204" pitchFamily="34" charset="0"/>
                <a:ea typeface="Calibri" panose="020F0502020204030204" pitchFamily="34" charset="0"/>
                <a:cs typeface="Arial" panose="020B0604020202020204" pitchFamily="34" charset="0"/>
              </a:rPr>
              <a:t> 1990 roku amerykański pisarz Michael Crichton wydał książkę o tytule "Park jurajski". Na podstawie jego powieści trzy lata później powstał film Stevena Spielberga, który osiągnął wielki sukces. Produkcja została nagrodzona trzema Oscarami, dostała trzynaście nominacji oraz dwanaście innych wyróżnień. Film doczekał się również dwóch sequeli. Współcześnie "baza" stworzona  w latach 90. przeżywa dalszy rozkwit w postaci filmów z serii Jurassic World. Dzięki temu wielka popularność dinozaurów nie słabnie od dziesiątków lat.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pic>
        <p:nvPicPr>
          <p:cNvPr id="8194" name="Picture 2" descr="Park Jurajski - galeria zdjęć - filmweb">
            <a:extLst>
              <a:ext uri="{FF2B5EF4-FFF2-40B4-BE49-F238E27FC236}">
                <a16:creationId xmlns:a16="http://schemas.microsoft.com/office/drawing/2014/main" id="{2F3874A6-61D8-47D9-A2D6-1921777AB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578" y="2199033"/>
            <a:ext cx="4286250" cy="28575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573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2C5967-F585-429B-8F30-5206A55DFEE1}"/>
              </a:ext>
            </a:extLst>
          </p:cNvPr>
          <p:cNvSpPr>
            <a:spLocks noGrp="1"/>
          </p:cNvSpPr>
          <p:nvPr>
            <p:ph type="title"/>
          </p:nvPr>
        </p:nvSpPr>
        <p:spPr/>
        <p:txBody>
          <a:bodyPr/>
          <a:lstStyle/>
          <a:p>
            <a:pPr algn="l"/>
            <a:r>
              <a:rPr lang="pl-PL" dirty="0"/>
              <a:t>26 lutego przypada światowy Dzień Dinozaura.</a:t>
            </a:r>
            <a:endParaRPr lang="fr-FR" dirty="0"/>
          </a:p>
        </p:txBody>
      </p:sp>
      <p:sp>
        <p:nvSpPr>
          <p:cNvPr id="3" name="Symbol zastępczy zawartości 2">
            <a:extLst>
              <a:ext uri="{FF2B5EF4-FFF2-40B4-BE49-F238E27FC236}">
                <a16:creationId xmlns:a16="http://schemas.microsoft.com/office/drawing/2014/main" id="{CA84387D-20D6-4D50-A0B1-203ECF2D8292}"/>
              </a:ext>
            </a:extLst>
          </p:cNvPr>
          <p:cNvSpPr>
            <a:spLocks noGrp="1"/>
          </p:cNvSpPr>
          <p:nvPr>
            <p:ph idx="1"/>
          </p:nvPr>
        </p:nvSpPr>
        <p:spPr>
          <a:xfrm>
            <a:off x="1478944" y="2671638"/>
            <a:ext cx="4463992" cy="2218414"/>
          </a:xfrm>
        </p:spPr>
        <p:txBody>
          <a:bodyPr>
            <a:normAutofit lnSpcReduction="10000"/>
          </a:bodyPr>
          <a:lstStyle/>
          <a:p>
            <a:pPr marL="0" indent="0" algn="just">
              <a:buNone/>
            </a:pPr>
            <a:r>
              <a:rPr lang="pl-PL" dirty="0"/>
              <a:t>W niniejszej prezentacji przedstawię Wam ciekawostki o tych wyjątkowych prehistorycznych stworzeniach.</a:t>
            </a:r>
          </a:p>
          <a:p>
            <a:pPr marL="0" indent="0" algn="ctr">
              <a:buNone/>
            </a:pPr>
            <a:r>
              <a:rPr lang="pl-PL" dirty="0"/>
              <a:t>Życzę Wam udanej podróży w czasie </a:t>
            </a:r>
            <a:r>
              <a:rPr lang="pl-PL" sz="2800" dirty="0">
                <a:sym typeface="Wingdings" panose="05000000000000000000" pitchFamily="2" charset="2"/>
              </a:rPr>
              <a:t></a:t>
            </a:r>
            <a:endParaRPr lang="fr-FR" sz="2800" dirty="0"/>
          </a:p>
        </p:txBody>
      </p:sp>
      <p:pic>
        <p:nvPicPr>
          <p:cNvPr id="2050" name="Picture 2" descr="Photorealistic 3 D scene of a Tyrannosaurus Rex, hunting two Gallimimus  Stock Photo by ©Pixelchaos 25707699">
            <a:extLst>
              <a:ext uri="{FF2B5EF4-FFF2-40B4-BE49-F238E27FC236}">
                <a16:creationId xmlns:a16="http://schemas.microsoft.com/office/drawing/2014/main" id="{D9F78404-6F8A-4E5A-8690-9EB3EE44F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066" y="1757238"/>
            <a:ext cx="5465197" cy="409889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4793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A72729-60B0-4A0F-8768-8730ED45107A}"/>
              </a:ext>
            </a:extLst>
          </p:cNvPr>
          <p:cNvSpPr>
            <a:spLocks noGrp="1"/>
          </p:cNvSpPr>
          <p:nvPr>
            <p:ph type="title"/>
          </p:nvPr>
        </p:nvSpPr>
        <p:spPr/>
        <p:txBody>
          <a:bodyPr/>
          <a:lstStyle/>
          <a:p>
            <a:pPr algn="ctr"/>
            <a:r>
              <a:rPr lang="pl-PL" dirty="0"/>
              <a:t>Badania w Krasiejowie</a:t>
            </a:r>
            <a:endParaRPr lang="fr-FR" dirty="0"/>
          </a:p>
        </p:txBody>
      </p:sp>
      <p:sp>
        <p:nvSpPr>
          <p:cNvPr id="3" name="Symbol zastępczy zawartości 2">
            <a:extLst>
              <a:ext uri="{FF2B5EF4-FFF2-40B4-BE49-F238E27FC236}">
                <a16:creationId xmlns:a16="http://schemas.microsoft.com/office/drawing/2014/main" id="{393B2FB7-F5A3-466C-9056-A40A74DD739D}"/>
              </a:ext>
            </a:extLst>
          </p:cNvPr>
          <p:cNvSpPr>
            <a:spLocks noGrp="1"/>
          </p:cNvSpPr>
          <p:nvPr>
            <p:ph idx="1"/>
          </p:nvPr>
        </p:nvSpPr>
        <p:spPr>
          <a:xfrm>
            <a:off x="1304015" y="2052116"/>
            <a:ext cx="5398936" cy="3997828"/>
          </a:xfrm>
        </p:spPr>
        <p:txBody>
          <a:bodyPr>
            <a:normAutofit fontScale="85000" lnSpcReduction="10000"/>
          </a:bodyPr>
          <a:lstStyle/>
          <a:p>
            <a:pPr marL="0" indent="0">
              <a:buNone/>
            </a:pPr>
            <a:r>
              <a:rPr lang="pl-PL" dirty="0"/>
              <a:t>W latach 90. XX wieku, całkiem niedaleko nas, bo około 30 km od Gogolina, w małej wsi Krasiejów, na terenie dawnej kopalni odkrywkowej, paleontolodzy znaleźli szczątki dinozaurów. Zakrojone na szeroką skalę badania potwierdziły, że znajdują się tutaj ogromne ilości skamieniałości płazów i gadów pochodzących z okresu triasu, czyli sprzed 230 milionów lat! Od tego czasu teren ten jest jednym       z największych ośrodków badawczych na świecie. Świetny stan odnajdowanych okazów oraz ich wysoka różnorodność ściągają tutaj najsłynniejszych paleontologów naszego globu.</a:t>
            </a:r>
            <a:endParaRPr lang="fr-FR" dirty="0"/>
          </a:p>
        </p:txBody>
      </p:sp>
      <p:pic>
        <p:nvPicPr>
          <p:cNvPr id="9218" name="Picture 2" descr="Jurapark krasiejow - artykuły | Nowa Trybuna Opolska">
            <a:extLst>
              <a:ext uri="{FF2B5EF4-FFF2-40B4-BE49-F238E27FC236}">
                <a16:creationId xmlns:a16="http://schemas.microsoft.com/office/drawing/2014/main" id="{7899F0EC-1370-4A13-9117-9AA9E2781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61" y="2389326"/>
            <a:ext cx="4308290" cy="287443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705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DE3E94-ADF5-4701-8306-6093616D8D58}"/>
              </a:ext>
            </a:extLst>
          </p:cNvPr>
          <p:cNvSpPr>
            <a:spLocks noGrp="1"/>
          </p:cNvSpPr>
          <p:nvPr>
            <p:ph type="title"/>
          </p:nvPr>
        </p:nvSpPr>
        <p:spPr>
          <a:xfrm>
            <a:off x="2611808" y="808057"/>
            <a:ext cx="7958331" cy="718594"/>
          </a:xfrm>
        </p:spPr>
        <p:txBody>
          <a:bodyPr/>
          <a:lstStyle/>
          <a:p>
            <a:pPr algn="l"/>
            <a:r>
              <a:rPr lang="pl-PL" dirty="0"/>
              <a:t>      JuraPark Krasiejów</a:t>
            </a:r>
            <a:endParaRPr lang="fr-FR" dirty="0"/>
          </a:p>
        </p:txBody>
      </p:sp>
      <p:sp>
        <p:nvSpPr>
          <p:cNvPr id="3" name="Symbol zastępczy zawartości 2">
            <a:extLst>
              <a:ext uri="{FF2B5EF4-FFF2-40B4-BE49-F238E27FC236}">
                <a16:creationId xmlns:a16="http://schemas.microsoft.com/office/drawing/2014/main" id="{49FC1A40-233D-4BA3-8009-AB2D170202D9}"/>
              </a:ext>
            </a:extLst>
          </p:cNvPr>
          <p:cNvSpPr>
            <a:spLocks noGrp="1"/>
          </p:cNvSpPr>
          <p:nvPr>
            <p:ph idx="1"/>
          </p:nvPr>
        </p:nvSpPr>
        <p:spPr>
          <a:xfrm>
            <a:off x="1240403" y="1335819"/>
            <a:ext cx="9329736" cy="2806811"/>
          </a:xfrm>
        </p:spPr>
        <p:txBody>
          <a:bodyPr/>
          <a:lstStyle/>
          <a:p>
            <a:pPr marL="0" indent="0">
              <a:buNone/>
            </a:pPr>
            <a:r>
              <a:rPr lang="pl-PL" b="0" i="0" dirty="0">
                <a:effectLst/>
                <a:latin typeface="Arial" panose="020B0604020202020204" pitchFamily="34" charset="0"/>
              </a:rPr>
              <a:t>Obecnie na ciągle aktywnym terenie wykopalisk istnieje muzeum paleontologiczne połączone z parkiem rozrywki. Wspaniałą atrakcją jest także Park Nauki i Ewolucji Człowieka – ciekawe nowoczesne interaktywne muzeum, w którym wehikuł czasu zabierze Was w fascynującą podróż do samych początków świata. Turyści mogą również udać się na spacer po terenie dawnego wyrobiska iłu, gdzie można podziwiać ogromne repliki zwierząt prehistorycznych. Niezwykłe przeżycia w czasoprzestrzeni gwarantowane!</a:t>
            </a:r>
            <a:endParaRPr lang="fr-FR" dirty="0"/>
          </a:p>
        </p:txBody>
      </p:sp>
      <p:pic>
        <p:nvPicPr>
          <p:cNvPr id="10242" name="Picture 2" descr="Park Nauki i Rozrywki w Krasiejowie">
            <a:extLst>
              <a:ext uri="{FF2B5EF4-FFF2-40B4-BE49-F238E27FC236}">
                <a16:creationId xmlns:a16="http://schemas.microsoft.com/office/drawing/2014/main" id="{95525946-D23E-4EE8-99DC-3D2212613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371" y="4293703"/>
            <a:ext cx="3415583" cy="227705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uraPark Krasiejów to 40 ha żywej historii epoki mezozoicznej!">
            <a:extLst>
              <a:ext uri="{FF2B5EF4-FFF2-40B4-BE49-F238E27FC236}">
                <a16:creationId xmlns:a16="http://schemas.microsoft.com/office/drawing/2014/main" id="{F6B04812-2A1B-42A4-A0DA-9A245D6ECF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87" t="26078" r="10987" b="14797"/>
          <a:stretch/>
        </p:blipFill>
        <p:spPr bwMode="auto">
          <a:xfrm>
            <a:off x="4728779" y="4416453"/>
            <a:ext cx="5841360" cy="203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183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0B0F13-2A14-42CB-A2C2-F7741AB0D624}"/>
              </a:ext>
            </a:extLst>
          </p:cNvPr>
          <p:cNvSpPr>
            <a:spLocks noGrp="1"/>
          </p:cNvSpPr>
          <p:nvPr>
            <p:ph type="title"/>
          </p:nvPr>
        </p:nvSpPr>
        <p:spPr>
          <a:xfrm>
            <a:off x="2611808" y="465149"/>
            <a:ext cx="7958331" cy="997891"/>
          </a:xfrm>
        </p:spPr>
        <p:txBody>
          <a:bodyPr/>
          <a:lstStyle/>
          <a:p>
            <a:pPr algn="l"/>
            <a:r>
              <a:rPr lang="pl-PL" dirty="0"/>
              <a:t>      Jeszcze mnóstwo do odkrycia</a:t>
            </a:r>
            <a:endParaRPr lang="fr-FR" dirty="0"/>
          </a:p>
        </p:txBody>
      </p:sp>
      <p:sp>
        <p:nvSpPr>
          <p:cNvPr id="3" name="Symbol zastępczy zawartości 2">
            <a:extLst>
              <a:ext uri="{FF2B5EF4-FFF2-40B4-BE49-F238E27FC236}">
                <a16:creationId xmlns:a16="http://schemas.microsoft.com/office/drawing/2014/main" id="{FDE50241-C4F9-4EE0-B153-1A58C7294070}"/>
              </a:ext>
            </a:extLst>
          </p:cNvPr>
          <p:cNvSpPr>
            <a:spLocks noGrp="1"/>
          </p:cNvSpPr>
          <p:nvPr>
            <p:ph idx="1"/>
          </p:nvPr>
        </p:nvSpPr>
        <p:spPr>
          <a:xfrm>
            <a:off x="4619708" y="1463041"/>
            <a:ext cx="5950431" cy="5231957"/>
          </a:xfrm>
        </p:spPr>
        <p:txBody>
          <a:bodyPr>
            <a:normAutofit fontScale="92500" lnSpcReduction="10000"/>
          </a:bodyPr>
          <a:lstStyle/>
          <a:p>
            <a:pPr marL="0" indent="0">
              <a:buNone/>
            </a:pPr>
            <a:r>
              <a:rPr lang="pl-PL" dirty="0"/>
              <a:t>Jak się pewnie domyślacie, życie dinozaurów na Ziemi skrywa ciągle przed ludzkością wiele zagadek. Jeśli interesujecie się tymi niesamowitymi prehistorycznymi gadami, to może w przyszłości uda Wam się wyjaśnić którąś z nich?</a:t>
            </a:r>
          </a:p>
          <a:p>
            <a:pPr marL="0" indent="0">
              <a:buNone/>
            </a:pPr>
            <a:endParaRPr lang="pl-PL" dirty="0"/>
          </a:p>
          <a:p>
            <a:pPr marL="0" indent="0" algn="ctr">
              <a:buNone/>
            </a:pPr>
            <a:r>
              <a:rPr lang="pl-PL" sz="1400" b="1" i="1" dirty="0"/>
              <a:t>Serdecznie dziękuję za uwagę</a:t>
            </a:r>
          </a:p>
          <a:p>
            <a:pPr marL="0" indent="0" algn="ctr">
              <a:buNone/>
            </a:pPr>
            <a:r>
              <a:rPr lang="pl-PL" sz="1400" i="1" dirty="0"/>
              <a:t>Hanna Włosek</a:t>
            </a:r>
          </a:p>
          <a:p>
            <a:pPr marL="0" indent="0">
              <a:lnSpc>
                <a:spcPct val="100000"/>
              </a:lnSpc>
              <a:buNone/>
            </a:pPr>
            <a:endParaRPr lang="pl-PL" sz="1400" b="1" i="1" dirty="0"/>
          </a:p>
          <a:p>
            <a:pPr marL="0" indent="0">
              <a:lnSpc>
                <a:spcPct val="100000"/>
              </a:lnSpc>
              <a:buNone/>
            </a:pPr>
            <a:endParaRPr lang="pl-PL" sz="1400" b="1" i="1" dirty="0"/>
          </a:p>
          <a:p>
            <a:pPr marL="0" indent="0">
              <a:lnSpc>
                <a:spcPct val="100000"/>
              </a:lnSpc>
              <a:buNone/>
            </a:pPr>
            <a:endParaRPr lang="pl-PL" sz="1400" b="1" i="1" dirty="0"/>
          </a:p>
          <a:p>
            <a:pPr marL="0" indent="0">
              <a:lnSpc>
                <a:spcPct val="100000"/>
              </a:lnSpc>
              <a:buNone/>
            </a:pPr>
            <a:r>
              <a:rPr lang="pl-PL" sz="1400" b="1" i="1" dirty="0"/>
              <a:t>Źródła:</a:t>
            </a:r>
            <a:r>
              <a:rPr lang="pl-PL" sz="1400" i="1" dirty="0"/>
              <a:t> </a:t>
            </a:r>
          </a:p>
          <a:p>
            <a:pPr marL="0" indent="0">
              <a:lnSpc>
                <a:spcPct val="100000"/>
              </a:lnSpc>
              <a:buNone/>
            </a:pPr>
            <a:r>
              <a:rPr lang="pl-PL" sz="1400" i="1" dirty="0"/>
              <a:t>wikipedia.org; ciekawostki.online.pl; fajnepodroze.pl; manawpodrozy.pl</a:t>
            </a:r>
          </a:p>
          <a:p>
            <a:pPr marL="0" indent="0">
              <a:buNone/>
            </a:pPr>
            <a:endParaRPr lang="fr-FR" dirty="0"/>
          </a:p>
        </p:txBody>
      </p:sp>
      <p:pic>
        <p:nvPicPr>
          <p:cNvPr id="11268" name="Picture 4" descr="Prywatny detektyw - jakie usługi oferuje - Maius - edukacyjne treści">
            <a:extLst>
              <a:ext uri="{FF2B5EF4-FFF2-40B4-BE49-F238E27FC236}">
                <a16:creationId xmlns:a16="http://schemas.microsoft.com/office/drawing/2014/main" id="{8299941E-86DD-4065-B31D-406F6293C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51" y="1924217"/>
            <a:ext cx="3558870" cy="355887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615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EB876A-56BC-4BC3-85D6-55AF4935222C}"/>
              </a:ext>
            </a:extLst>
          </p:cNvPr>
          <p:cNvSpPr>
            <a:spLocks noGrp="1"/>
          </p:cNvSpPr>
          <p:nvPr>
            <p:ph type="title"/>
          </p:nvPr>
        </p:nvSpPr>
        <p:spPr/>
        <p:txBody>
          <a:bodyPr/>
          <a:lstStyle/>
          <a:p>
            <a:pPr algn="l"/>
            <a:r>
              <a:rPr lang="pl-PL" dirty="0"/>
              <a:t>Ciekawostka 1: Pochodzenie</a:t>
            </a:r>
            <a:endParaRPr lang="fr-FR" dirty="0"/>
          </a:p>
        </p:txBody>
      </p:sp>
      <p:sp>
        <p:nvSpPr>
          <p:cNvPr id="3" name="Symbol zastępczy zawartości 2">
            <a:extLst>
              <a:ext uri="{FF2B5EF4-FFF2-40B4-BE49-F238E27FC236}">
                <a16:creationId xmlns:a16="http://schemas.microsoft.com/office/drawing/2014/main" id="{C1BD9F29-A39F-47E6-84E5-9ED92B36C510}"/>
              </a:ext>
            </a:extLst>
          </p:cNvPr>
          <p:cNvSpPr>
            <a:spLocks noGrp="1"/>
          </p:cNvSpPr>
          <p:nvPr>
            <p:ph idx="1"/>
          </p:nvPr>
        </p:nvSpPr>
        <p:spPr>
          <a:xfrm>
            <a:off x="6424654" y="1367624"/>
            <a:ext cx="4145484" cy="4682320"/>
          </a:xfrm>
        </p:spPr>
        <p:txBody>
          <a:bodyPr>
            <a:normAutofit/>
          </a:bodyPr>
          <a:lstStyle/>
          <a:p>
            <a:pPr marL="0" indent="0">
              <a:lnSpc>
                <a:spcPct val="107000"/>
              </a:lnSpc>
              <a:spcAft>
                <a:spcPts val="800"/>
              </a:spcAft>
              <a:buNone/>
            </a:pPr>
            <a:r>
              <a:rPr lang="pl-PL" dirty="0">
                <a:effectLst/>
                <a:latin typeface="Calibri" panose="020F0502020204030204" pitchFamily="34" charset="0"/>
                <a:ea typeface="Calibri" panose="020F0502020204030204" pitchFamily="34" charset="0"/>
                <a:cs typeface="Arial" panose="020B0604020202020204" pitchFamily="34" charset="0"/>
              </a:rPr>
              <a:t>Dinozaury nie były pierwszymi gadami rządzącymi Ziemią, wywodzą się od gadów naczelnych – archozaurów, (jaszczurek rządzących), therapsids (gadów ssakopodobnych) oraz pelikozaurów żyjących około 230 milionów lat temu, w części superkontynentu Pangea, który obecnie odpowiada Ameryce Południowej. </a:t>
            </a:r>
            <a:endParaRPr lang="fr-FR" dirty="0"/>
          </a:p>
        </p:txBody>
      </p:sp>
      <p:pic>
        <p:nvPicPr>
          <p:cNvPr id="3074" name="Picture 2" descr="Odkryj Pangeę: ląd, który kiedyś zdominował planetę">
            <a:extLst>
              <a:ext uri="{FF2B5EF4-FFF2-40B4-BE49-F238E27FC236}">
                <a16:creationId xmlns:a16="http://schemas.microsoft.com/office/drawing/2014/main" id="{1FEF7B25-D0F0-4974-AC86-5C281DA99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536" y="2512452"/>
            <a:ext cx="4395631" cy="307715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165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C1683A-B194-46D3-A780-C06A1018D96F}"/>
              </a:ext>
            </a:extLst>
          </p:cNvPr>
          <p:cNvSpPr>
            <a:spLocks noGrp="1"/>
          </p:cNvSpPr>
          <p:nvPr>
            <p:ph type="title"/>
          </p:nvPr>
        </p:nvSpPr>
        <p:spPr/>
        <p:txBody>
          <a:bodyPr/>
          <a:lstStyle/>
          <a:p>
            <a:pPr algn="l"/>
            <a:r>
              <a:rPr lang="pl-PL" dirty="0"/>
              <a:t>Ciekawostka 2: Terytorium</a:t>
            </a:r>
            <a:endParaRPr lang="fr-FR" dirty="0"/>
          </a:p>
        </p:txBody>
      </p:sp>
      <p:sp>
        <p:nvSpPr>
          <p:cNvPr id="3" name="Symbol zastępczy zawartości 2">
            <a:extLst>
              <a:ext uri="{FF2B5EF4-FFF2-40B4-BE49-F238E27FC236}">
                <a16:creationId xmlns:a16="http://schemas.microsoft.com/office/drawing/2014/main" id="{59185B63-D83F-4B4D-BD8B-CE7E2ECBE45A}"/>
              </a:ext>
            </a:extLst>
          </p:cNvPr>
          <p:cNvSpPr>
            <a:spLocks noGrp="1"/>
          </p:cNvSpPr>
          <p:nvPr>
            <p:ph idx="1"/>
          </p:nvPr>
        </p:nvSpPr>
        <p:spPr>
          <a:xfrm>
            <a:off x="1701579" y="2052116"/>
            <a:ext cx="4651513" cy="3997828"/>
          </a:xfrm>
        </p:spPr>
        <p:txBody>
          <a:bodyPr/>
          <a:lstStyle/>
          <a:p>
            <a:pPr marL="0" indent="0">
              <a:lnSpc>
                <a:spcPct val="107000"/>
              </a:lnSpc>
              <a:spcAft>
                <a:spcPts val="800"/>
              </a:spcAft>
              <a:buNone/>
            </a:pPr>
            <a:r>
              <a:rPr lang="pl-PL" dirty="0">
                <a:latin typeface="Calibri" panose="020F0502020204030204" pitchFamily="34" charset="0"/>
                <a:cs typeface="Calibri" panose="020F0502020204030204" pitchFamily="34" charset="0"/>
              </a:rPr>
              <a:t>Gady te żyły na wszystkich ówczesnych terenach Ziemi. Było to związane </a:t>
            </a:r>
            <a:r>
              <a:rPr lang="pl-PL" sz="2000" dirty="0">
                <a:effectLst/>
                <a:latin typeface="Calibri" panose="020F0502020204030204" pitchFamily="34" charset="0"/>
                <a:ea typeface="Calibri" panose="020F0502020204030204" pitchFamily="34" charset="0"/>
                <a:cs typeface="Calibri" panose="020F0502020204030204" pitchFamily="34" charset="0"/>
              </a:rPr>
              <a:t>ze zmianami w ekosystemie, do których doszło na skutek wielkiego wymierania     w permie. Protoplaści dinozaurów mieli swobodę w przemieszczaniu się                     i "podbijaniu" kolejnych terytoriów opustoszałej Ziemi. </a:t>
            </a:r>
            <a:r>
              <a:rPr lang="pl-PL" dirty="0">
                <a:latin typeface="Calibri" panose="020F0502020204030204" pitchFamily="34" charset="0"/>
                <a:ea typeface="Calibri" panose="020F0502020204030204" pitchFamily="34" charset="0"/>
                <a:cs typeface="Arial" panose="020B0604020202020204" pitchFamily="34" charset="0"/>
              </a:rPr>
              <a:t>Dinozaury p</a:t>
            </a:r>
            <a:r>
              <a:rPr lang="pl-PL" sz="2000" dirty="0">
                <a:effectLst/>
                <a:latin typeface="Calibri" panose="020F0502020204030204" pitchFamily="34" charset="0"/>
                <a:ea typeface="Calibri" panose="020F0502020204030204" pitchFamily="34" charset="0"/>
                <a:cs typeface="Arial" panose="020B0604020202020204" pitchFamily="34" charset="0"/>
              </a:rPr>
              <a:t>anowały na naszej planecie w erze mezozoicznej, przez wszystkie jej okresy - trias, jurę i kredę. </a:t>
            </a:r>
            <a:endParaRPr lang="fr-FR" sz="2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fr-FR" dirty="0"/>
          </a:p>
        </p:txBody>
      </p:sp>
      <p:pic>
        <p:nvPicPr>
          <p:cNvPr id="4098" name="Picture 2" descr="Shifu Orboot Dinos - interaktywny globus edukacyjny IZESFDINOS - Ceny i  opinie - Ceneo.pl">
            <a:extLst>
              <a:ext uri="{FF2B5EF4-FFF2-40B4-BE49-F238E27FC236}">
                <a16:creationId xmlns:a16="http://schemas.microsoft.com/office/drawing/2014/main" id="{EE190062-B62F-4550-B66B-5CF5215E8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469" y="1885285"/>
            <a:ext cx="4124408" cy="412440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57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D48316-6F88-4B09-8245-EA32EB6E11EC}"/>
              </a:ext>
            </a:extLst>
          </p:cNvPr>
          <p:cNvSpPr>
            <a:spLocks noGrp="1"/>
          </p:cNvSpPr>
          <p:nvPr>
            <p:ph type="title"/>
          </p:nvPr>
        </p:nvSpPr>
        <p:spPr/>
        <p:txBody>
          <a:bodyPr/>
          <a:lstStyle/>
          <a:p>
            <a:pPr algn="l"/>
            <a:r>
              <a:rPr lang="pl-PL" dirty="0"/>
              <a:t>Ciekawostka 3: Nazwa </a:t>
            </a:r>
            <a:endParaRPr lang="fr-FR" dirty="0"/>
          </a:p>
        </p:txBody>
      </p:sp>
      <p:sp>
        <p:nvSpPr>
          <p:cNvPr id="3" name="Symbol zastępczy zawartości 2">
            <a:extLst>
              <a:ext uri="{FF2B5EF4-FFF2-40B4-BE49-F238E27FC236}">
                <a16:creationId xmlns:a16="http://schemas.microsoft.com/office/drawing/2014/main" id="{FA9DF345-5255-4191-9E7E-AA4AE238B993}"/>
              </a:ext>
            </a:extLst>
          </p:cNvPr>
          <p:cNvSpPr>
            <a:spLocks noGrp="1"/>
          </p:cNvSpPr>
          <p:nvPr>
            <p:ph idx="1"/>
          </p:nvPr>
        </p:nvSpPr>
        <p:spPr>
          <a:xfrm>
            <a:off x="6440558" y="1669774"/>
            <a:ext cx="3768918" cy="3586038"/>
          </a:xfrm>
        </p:spPr>
        <p:txBody>
          <a:bodyPr/>
          <a:lstStyle/>
          <a:p>
            <a:pPr marL="0" indent="0">
              <a:buNone/>
            </a:pPr>
            <a:r>
              <a:rPr lang="pl-PL" dirty="0">
                <a:latin typeface="Calibri" panose="020F0502020204030204" pitchFamily="34" charset="0"/>
                <a:cs typeface="Calibri" panose="020F0502020204030204" pitchFamily="34" charset="0"/>
              </a:rPr>
              <a:t>Nazwa DINOZAUR wywodzi się      z języka greckiego i można ją przetłumaczyć jako „straszny jaszczur”.</a:t>
            </a:r>
            <a:endParaRPr lang="fr-FR" dirty="0">
              <a:latin typeface="Calibri" panose="020F0502020204030204" pitchFamily="34" charset="0"/>
              <a:cs typeface="Calibri" panose="020F0502020204030204" pitchFamily="34" charset="0"/>
            </a:endParaRPr>
          </a:p>
        </p:txBody>
      </p:sp>
      <p:sp>
        <p:nvSpPr>
          <p:cNvPr id="8" name="Dymek mowy: owalny 7">
            <a:extLst>
              <a:ext uri="{FF2B5EF4-FFF2-40B4-BE49-F238E27FC236}">
                <a16:creationId xmlns:a16="http://schemas.microsoft.com/office/drawing/2014/main" id="{20A217AE-4387-464A-8B60-11C0BBD2DE4F}"/>
              </a:ext>
            </a:extLst>
          </p:cNvPr>
          <p:cNvSpPr/>
          <p:nvPr/>
        </p:nvSpPr>
        <p:spPr>
          <a:xfrm>
            <a:off x="2162754" y="2361537"/>
            <a:ext cx="4031311" cy="28942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0" i="0" dirty="0">
                <a:solidFill>
                  <a:srgbClr val="52525B"/>
                </a:solidFill>
                <a:effectLst/>
                <a:latin typeface="Roboto" panose="02000000000000000000" pitchFamily="2" charset="0"/>
              </a:rPr>
              <a:t> </a:t>
            </a:r>
            <a:r>
              <a:rPr lang="el-GR" sz="3200" b="0" i="0" dirty="0">
                <a:solidFill>
                  <a:schemeClr val="tx2">
                    <a:lumMod val="25000"/>
                  </a:schemeClr>
                </a:solidFill>
                <a:effectLst/>
                <a:latin typeface="Roboto" panose="02000000000000000000" pitchFamily="2" charset="0"/>
              </a:rPr>
              <a:t>δεινόσαυρος</a:t>
            </a:r>
            <a:endParaRPr lang="fr-FR" sz="3200" dirty="0">
              <a:solidFill>
                <a:schemeClr val="tx2">
                  <a:lumMod val="25000"/>
                </a:schemeClr>
              </a:solidFill>
            </a:endParaRPr>
          </a:p>
        </p:txBody>
      </p:sp>
    </p:spTree>
    <p:extLst>
      <p:ext uri="{BB962C8B-B14F-4D97-AF65-F5344CB8AC3E}">
        <p14:creationId xmlns:p14="http://schemas.microsoft.com/office/powerpoint/2010/main" val="20830916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2BE7A9-4660-4E5A-915E-FB55E1DC5473}"/>
              </a:ext>
            </a:extLst>
          </p:cNvPr>
          <p:cNvSpPr>
            <a:spLocks noGrp="1"/>
          </p:cNvSpPr>
          <p:nvPr>
            <p:ph type="title"/>
          </p:nvPr>
        </p:nvSpPr>
        <p:spPr/>
        <p:txBody>
          <a:bodyPr>
            <a:normAutofit/>
          </a:bodyPr>
          <a:lstStyle/>
          <a:p>
            <a:pPr algn="l"/>
            <a:r>
              <a:rPr lang="pl-PL" dirty="0"/>
              <a:t>Ciekawostka 4: </a:t>
            </a:r>
            <a:r>
              <a:rPr lang="pl-PL" dirty="0">
                <a:effectLst/>
                <a:ea typeface="NSimSun" panose="02010609030101010101" pitchFamily="49" charset="-122"/>
                <a:cs typeface="Arial" panose="020B0604020202020204" pitchFamily="34" charset="0"/>
              </a:rPr>
              <a:t>Paleontologia                 i paleontolodzy</a:t>
            </a:r>
            <a:endParaRPr lang="fr-FR" dirty="0"/>
          </a:p>
        </p:txBody>
      </p:sp>
      <p:sp>
        <p:nvSpPr>
          <p:cNvPr id="3" name="Symbol zastępczy zawartości 2">
            <a:extLst>
              <a:ext uri="{FF2B5EF4-FFF2-40B4-BE49-F238E27FC236}">
                <a16:creationId xmlns:a16="http://schemas.microsoft.com/office/drawing/2014/main" id="{22056BCB-7BF0-4F51-82B7-8C5C41142E44}"/>
              </a:ext>
            </a:extLst>
          </p:cNvPr>
          <p:cNvSpPr>
            <a:spLocks noGrp="1"/>
          </p:cNvSpPr>
          <p:nvPr>
            <p:ph idx="1"/>
          </p:nvPr>
        </p:nvSpPr>
        <p:spPr>
          <a:xfrm>
            <a:off x="1542553" y="2052116"/>
            <a:ext cx="9027586" cy="1454409"/>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Naukę zajmującą się badaniem skamielin, w tym śladów dinozaurów, nazywa się paleontologią, a naukowcy zajmujący się tą dziedziną wiedzy to paleontolodzy.</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pPr marL="0" indent="0">
              <a:buNone/>
            </a:pPr>
            <a:endParaRPr lang="fr-FR" dirty="0"/>
          </a:p>
        </p:txBody>
      </p:sp>
      <p:pic>
        <p:nvPicPr>
          <p:cNvPr id="4" name="Obraz4">
            <a:extLst>
              <a:ext uri="{FF2B5EF4-FFF2-40B4-BE49-F238E27FC236}">
                <a16:creationId xmlns:a16="http://schemas.microsoft.com/office/drawing/2014/main" id="{49E1142E-CCEF-42EE-9239-642C0A12A8B3}"/>
              </a:ext>
            </a:extLst>
          </p:cNvPr>
          <p:cNvPicPr/>
          <p:nvPr/>
        </p:nvPicPr>
        <p:blipFill>
          <a:blip r:embed="rId2">
            <a:lum/>
            <a:alphaModFix/>
          </a:blip>
          <a:srcRect/>
          <a:stretch>
            <a:fillRect/>
          </a:stretch>
        </p:blipFill>
        <p:spPr>
          <a:xfrm>
            <a:off x="2280561" y="3258875"/>
            <a:ext cx="2999105" cy="2609188"/>
          </a:xfrm>
          <a:prstGeom prst="roundRect">
            <a:avLst/>
          </a:prstGeom>
          <a:noFill/>
          <a:ln>
            <a:noFill/>
            <a:prstDash/>
          </a:ln>
        </p:spPr>
      </p:pic>
      <p:pic>
        <p:nvPicPr>
          <p:cNvPr id="5" name="Obraz5">
            <a:extLst>
              <a:ext uri="{FF2B5EF4-FFF2-40B4-BE49-F238E27FC236}">
                <a16:creationId xmlns:a16="http://schemas.microsoft.com/office/drawing/2014/main" id="{B0118428-C83F-450E-9323-9CF9290B9067}"/>
              </a:ext>
            </a:extLst>
          </p:cNvPr>
          <p:cNvPicPr/>
          <p:nvPr/>
        </p:nvPicPr>
        <p:blipFill>
          <a:blip r:embed="rId3">
            <a:lum/>
            <a:alphaModFix/>
          </a:blip>
          <a:srcRect/>
          <a:stretch>
            <a:fillRect/>
          </a:stretch>
        </p:blipFill>
        <p:spPr>
          <a:xfrm>
            <a:off x="5826842" y="3258875"/>
            <a:ext cx="3421711" cy="2609188"/>
          </a:xfrm>
          <a:prstGeom prst="roundRect">
            <a:avLst/>
          </a:prstGeom>
          <a:noFill/>
          <a:ln>
            <a:noFill/>
            <a:prstDash/>
          </a:ln>
        </p:spPr>
      </p:pic>
    </p:spTree>
    <p:extLst>
      <p:ext uri="{BB962C8B-B14F-4D97-AF65-F5344CB8AC3E}">
        <p14:creationId xmlns:p14="http://schemas.microsoft.com/office/powerpoint/2010/main" val="13696628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522D8A-2DEC-4186-8E7B-4306EECB0854}"/>
              </a:ext>
            </a:extLst>
          </p:cNvPr>
          <p:cNvSpPr>
            <a:spLocks noGrp="1"/>
          </p:cNvSpPr>
          <p:nvPr>
            <p:ph type="title"/>
          </p:nvPr>
        </p:nvSpPr>
        <p:spPr>
          <a:xfrm>
            <a:off x="2611808" y="500933"/>
            <a:ext cx="7958331" cy="985962"/>
          </a:xfrm>
        </p:spPr>
        <p:txBody>
          <a:bodyPr/>
          <a:lstStyle/>
          <a:p>
            <a:pPr algn="l"/>
            <a:r>
              <a:rPr lang="pl-PL" dirty="0"/>
              <a:t>Ciekawostka 5: Różnorodność</a:t>
            </a:r>
            <a:endParaRPr lang="fr-FR" dirty="0"/>
          </a:p>
        </p:txBody>
      </p:sp>
      <p:sp>
        <p:nvSpPr>
          <p:cNvPr id="3" name="Symbol zastępczy zawartości 2">
            <a:extLst>
              <a:ext uri="{FF2B5EF4-FFF2-40B4-BE49-F238E27FC236}">
                <a16:creationId xmlns:a16="http://schemas.microsoft.com/office/drawing/2014/main" id="{91C31969-50C1-48EF-8AD9-CA722DA4F956}"/>
              </a:ext>
            </a:extLst>
          </p:cNvPr>
          <p:cNvSpPr>
            <a:spLocks noGrp="1"/>
          </p:cNvSpPr>
          <p:nvPr>
            <p:ph idx="1"/>
          </p:nvPr>
        </p:nvSpPr>
        <p:spPr>
          <a:xfrm>
            <a:off x="5176299" y="1669774"/>
            <a:ext cx="5393840" cy="1893031"/>
          </a:xfrm>
        </p:spPr>
        <p:txBody>
          <a:bodyPr>
            <a:normAutofit fontScale="92500" lnSpcReduction="10000"/>
          </a:bodyPr>
          <a:lstStyle/>
          <a:p>
            <a:pPr marL="0" indent="0">
              <a:buNone/>
            </a:pPr>
            <a:r>
              <a:rPr lang="pl-PL" kern="150" dirty="0">
                <a:effectLst/>
                <a:latin typeface="Calibri" panose="020F0502020204030204" pitchFamily="34" charset="0"/>
                <a:ea typeface="NSimSun" panose="02010609030101010101" pitchFamily="49" charset="-122"/>
                <a:cs typeface="Calibri" panose="020F0502020204030204" pitchFamily="34" charset="0"/>
              </a:rPr>
              <a:t>Na początku dinozaury nie były liczne i stosunkowo mało się między sobą różniły. Z upływem czasu coraz bardziej dominowały w ekosystemie i wykształciły coraz więcej różnic. Opanowały zarówno lądy, jak       i przestrzeń powietrzną </a:t>
            </a:r>
            <a:r>
              <a:rPr lang="pl-PL" kern="150" dirty="0">
                <a:latin typeface="Calibri" panose="020F0502020204030204" pitchFamily="34" charset="0"/>
                <a:ea typeface="NSimSun" panose="02010609030101010101" pitchFamily="49" charset="-122"/>
                <a:cs typeface="Calibri" panose="020F0502020204030204" pitchFamily="34" charset="0"/>
              </a:rPr>
              <a:t>oraz </a:t>
            </a:r>
            <a:r>
              <a:rPr lang="pl-PL" kern="150" dirty="0">
                <a:effectLst/>
                <a:latin typeface="Calibri" panose="020F0502020204030204" pitchFamily="34" charset="0"/>
                <a:ea typeface="NSimSun" panose="02010609030101010101" pitchFamily="49" charset="-122"/>
                <a:cs typeface="Calibri" panose="020F0502020204030204" pitchFamily="34" charset="0"/>
              </a:rPr>
              <a:t>akweny wodne.</a:t>
            </a:r>
            <a:endParaRPr lang="fr-FR" kern="150" dirty="0">
              <a:effectLst/>
              <a:latin typeface="Calibri" panose="020F0502020204030204" pitchFamily="34" charset="0"/>
              <a:ea typeface="NSimSun" panose="02010609030101010101" pitchFamily="49" charset="-122"/>
              <a:cs typeface="Calibri" panose="020F0502020204030204" pitchFamily="34" charset="0"/>
            </a:endParaRPr>
          </a:p>
          <a:p>
            <a:pPr marL="0" indent="0">
              <a:buNone/>
            </a:pPr>
            <a:endParaRPr lang="fr-FR" dirty="0"/>
          </a:p>
        </p:txBody>
      </p:sp>
      <p:pic>
        <p:nvPicPr>
          <p:cNvPr id="4" name="Obraz1">
            <a:extLst>
              <a:ext uri="{FF2B5EF4-FFF2-40B4-BE49-F238E27FC236}">
                <a16:creationId xmlns:a16="http://schemas.microsoft.com/office/drawing/2014/main" id="{ED0B0101-C19A-4511-BEA2-24C72D1190EC}"/>
              </a:ext>
            </a:extLst>
          </p:cNvPr>
          <p:cNvPicPr/>
          <p:nvPr/>
        </p:nvPicPr>
        <p:blipFill>
          <a:blip r:embed="rId2">
            <a:lum/>
            <a:alphaModFix/>
          </a:blip>
          <a:srcRect/>
          <a:stretch>
            <a:fillRect/>
          </a:stretch>
        </p:blipFill>
        <p:spPr>
          <a:xfrm>
            <a:off x="5914754" y="3562805"/>
            <a:ext cx="4542845" cy="2647783"/>
          </a:xfrm>
          <a:prstGeom prst="roundRect">
            <a:avLst/>
          </a:prstGeom>
          <a:noFill/>
          <a:ln>
            <a:noFill/>
            <a:prstDash/>
          </a:ln>
        </p:spPr>
      </p:pic>
      <p:pic>
        <p:nvPicPr>
          <p:cNvPr id="5" name="Obraz2">
            <a:extLst>
              <a:ext uri="{FF2B5EF4-FFF2-40B4-BE49-F238E27FC236}">
                <a16:creationId xmlns:a16="http://schemas.microsoft.com/office/drawing/2014/main" id="{5ADA7935-064B-4339-8D8A-831D7652D312}"/>
              </a:ext>
            </a:extLst>
          </p:cNvPr>
          <p:cNvPicPr/>
          <p:nvPr/>
        </p:nvPicPr>
        <p:blipFill>
          <a:blip r:embed="rId3">
            <a:lum/>
            <a:alphaModFix/>
          </a:blip>
          <a:srcRect/>
          <a:stretch>
            <a:fillRect/>
          </a:stretch>
        </p:blipFill>
        <p:spPr>
          <a:xfrm>
            <a:off x="1424300" y="1386066"/>
            <a:ext cx="3604260" cy="2374900"/>
          </a:xfrm>
          <a:prstGeom prst="roundRect">
            <a:avLst/>
          </a:prstGeom>
          <a:noFill/>
          <a:ln>
            <a:noFill/>
            <a:prstDash/>
          </a:ln>
        </p:spPr>
      </p:pic>
      <p:pic>
        <p:nvPicPr>
          <p:cNvPr id="6" name="Obraz3">
            <a:extLst>
              <a:ext uri="{FF2B5EF4-FFF2-40B4-BE49-F238E27FC236}">
                <a16:creationId xmlns:a16="http://schemas.microsoft.com/office/drawing/2014/main" id="{245C31C5-FE7D-4AD7-9C3F-136FEE76DBBB}"/>
              </a:ext>
            </a:extLst>
          </p:cNvPr>
          <p:cNvPicPr/>
          <p:nvPr/>
        </p:nvPicPr>
        <p:blipFill>
          <a:blip r:embed="rId4">
            <a:lum/>
            <a:alphaModFix/>
          </a:blip>
          <a:srcRect/>
          <a:stretch>
            <a:fillRect/>
          </a:stretch>
        </p:blipFill>
        <p:spPr>
          <a:xfrm>
            <a:off x="1424299" y="4106655"/>
            <a:ext cx="3604259" cy="2429510"/>
          </a:xfrm>
          <a:prstGeom prst="roundRect">
            <a:avLst/>
          </a:prstGeom>
          <a:noFill/>
          <a:ln>
            <a:noFill/>
            <a:prstDash/>
          </a:ln>
        </p:spPr>
      </p:pic>
    </p:spTree>
    <p:extLst>
      <p:ext uri="{BB962C8B-B14F-4D97-AF65-F5344CB8AC3E}">
        <p14:creationId xmlns:p14="http://schemas.microsoft.com/office/powerpoint/2010/main" val="34222622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764BA8-91B3-4D63-AE4F-7154658FAEC8}"/>
              </a:ext>
            </a:extLst>
          </p:cNvPr>
          <p:cNvSpPr>
            <a:spLocks noGrp="1"/>
          </p:cNvSpPr>
          <p:nvPr>
            <p:ph type="title"/>
          </p:nvPr>
        </p:nvSpPr>
        <p:spPr/>
        <p:txBody>
          <a:bodyPr/>
          <a:lstStyle/>
          <a:p>
            <a:pPr algn="l"/>
            <a:r>
              <a:rPr lang="pl-PL" dirty="0"/>
              <a:t>Ciekawostka 6: Liczebność</a:t>
            </a:r>
            <a:endParaRPr lang="fr-FR" dirty="0"/>
          </a:p>
        </p:txBody>
      </p:sp>
      <p:sp>
        <p:nvSpPr>
          <p:cNvPr id="3" name="Symbol zastępczy zawartości 2">
            <a:extLst>
              <a:ext uri="{FF2B5EF4-FFF2-40B4-BE49-F238E27FC236}">
                <a16:creationId xmlns:a16="http://schemas.microsoft.com/office/drawing/2014/main" id="{CA8EB4CD-E1CA-41D8-88DF-66D76859F3B5}"/>
              </a:ext>
            </a:extLst>
          </p:cNvPr>
          <p:cNvSpPr>
            <a:spLocks noGrp="1"/>
          </p:cNvSpPr>
          <p:nvPr>
            <p:ph idx="1"/>
          </p:nvPr>
        </p:nvSpPr>
        <p:spPr>
          <a:xfrm>
            <a:off x="1733384" y="2052116"/>
            <a:ext cx="4102873" cy="3997828"/>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Badacze szacują, że w erze mezozoicznej występowało od 1543 do 2468 gatunków. Jak widzicie, w porównaniu z początkami ich populacja rozrosła się niewyobrażalnie :)</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pPr marL="0" indent="0">
              <a:buNone/>
            </a:pPr>
            <a:endParaRPr lang="fr-FR" dirty="0"/>
          </a:p>
        </p:txBody>
      </p:sp>
      <p:pic>
        <p:nvPicPr>
          <p:cNvPr id="4" name="Obraz7">
            <a:extLst>
              <a:ext uri="{FF2B5EF4-FFF2-40B4-BE49-F238E27FC236}">
                <a16:creationId xmlns:a16="http://schemas.microsoft.com/office/drawing/2014/main" id="{7D4161B2-3099-4F1D-8A48-BA8AE3E97615}"/>
              </a:ext>
            </a:extLst>
          </p:cNvPr>
          <p:cNvPicPr/>
          <p:nvPr/>
        </p:nvPicPr>
        <p:blipFill>
          <a:blip r:embed="rId2">
            <a:lum/>
            <a:alphaModFix/>
          </a:blip>
          <a:srcRect/>
          <a:stretch>
            <a:fillRect/>
          </a:stretch>
        </p:blipFill>
        <p:spPr>
          <a:xfrm>
            <a:off x="5963201" y="2294711"/>
            <a:ext cx="4606937" cy="3326861"/>
          </a:xfrm>
          <a:prstGeom prst="flowChartMagneticTape">
            <a:avLst/>
          </a:prstGeom>
          <a:noFill/>
          <a:ln>
            <a:noFill/>
            <a:prstDash/>
          </a:ln>
        </p:spPr>
      </p:pic>
    </p:spTree>
    <p:extLst>
      <p:ext uri="{BB962C8B-B14F-4D97-AF65-F5344CB8AC3E}">
        <p14:creationId xmlns:p14="http://schemas.microsoft.com/office/powerpoint/2010/main" val="31460889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F6C64C-D581-499D-A44B-B3924C57643E}"/>
              </a:ext>
            </a:extLst>
          </p:cNvPr>
          <p:cNvSpPr>
            <a:spLocks noGrp="1"/>
          </p:cNvSpPr>
          <p:nvPr>
            <p:ph type="title"/>
          </p:nvPr>
        </p:nvSpPr>
        <p:spPr/>
        <p:txBody>
          <a:bodyPr/>
          <a:lstStyle/>
          <a:p>
            <a:pPr algn="l"/>
            <a:r>
              <a:rPr lang="pl-PL" dirty="0"/>
              <a:t>Ciekawostka 7: Czas dinozaurów</a:t>
            </a:r>
            <a:endParaRPr lang="fr-FR" dirty="0"/>
          </a:p>
        </p:txBody>
      </p:sp>
      <p:sp>
        <p:nvSpPr>
          <p:cNvPr id="3" name="Symbol zastępczy zawartości 2">
            <a:extLst>
              <a:ext uri="{FF2B5EF4-FFF2-40B4-BE49-F238E27FC236}">
                <a16:creationId xmlns:a16="http://schemas.microsoft.com/office/drawing/2014/main" id="{9FBE7656-EC80-41F2-AC0A-A367B9C7D6BC}"/>
              </a:ext>
            </a:extLst>
          </p:cNvPr>
          <p:cNvSpPr>
            <a:spLocks noGrp="1"/>
          </p:cNvSpPr>
          <p:nvPr>
            <p:ph idx="1"/>
          </p:nvPr>
        </p:nvSpPr>
        <p:spPr>
          <a:xfrm>
            <a:off x="6337190" y="1786592"/>
            <a:ext cx="3967699" cy="4263352"/>
          </a:xfrm>
        </p:spPr>
        <p:txBody>
          <a:bodyPr/>
          <a:lstStyle/>
          <a:p>
            <a:pPr marL="0" indent="0">
              <a:buNone/>
            </a:pPr>
            <a:r>
              <a:rPr lang="pl-PL" sz="2000" kern="150" dirty="0">
                <a:effectLst/>
                <a:latin typeface="Calibri" panose="020F0502020204030204" pitchFamily="34" charset="0"/>
                <a:ea typeface="NSimSun" panose="02010609030101010101" pitchFamily="49" charset="-122"/>
                <a:cs typeface="Calibri" panose="020F0502020204030204" pitchFamily="34" charset="0"/>
              </a:rPr>
              <a:t>Według wyliczeń naukowców, te prehistoryczne gady żyły na Ziemi przez około 150 milionów lat! Można powiedzieć, że w porównaniu z nimi człowiek jeszcze nawet nie raczkuje – nasz gatunek istnieje zaledwie od jednej dziesiątej procenta tego czasu. To jakby mrugnięcie oka.</a:t>
            </a:r>
            <a:endParaRPr lang="fr-FR" sz="2000" kern="150" dirty="0">
              <a:effectLst/>
              <a:latin typeface="Calibri" panose="020F0502020204030204" pitchFamily="34" charset="0"/>
              <a:ea typeface="NSimSun" panose="02010609030101010101" pitchFamily="49" charset="-122"/>
              <a:cs typeface="Calibri" panose="020F0502020204030204" pitchFamily="34" charset="0"/>
            </a:endParaRPr>
          </a:p>
          <a:p>
            <a:pPr marL="0" indent="0">
              <a:buNone/>
            </a:pPr>
            <a:endParaRPr lang="fr-FR" dirty="0"/>
          </a:p>
        </p:txBody>
      </p:sp>
      <p:pic>
        <p:nvPicPr>
          <p:cNvPr id="4" name="Obraz8">
            <a:extLst>
              <a:ext uri="{FF2B5EF4-FFF2-40B4-BE49-F238E27FC236}">
                <a16:creationId xmlns:a16="http://schemas.microsoft.com/office/drawing/2014/main" id="{C6C6506A-1557-4C1C-B9D8-5386679BF493}"/>
              </a:ext>
            </a:extLst>
          </p:cNvPr>
          <p:cNvPicPr/>
          <p:nvPr/>
        </p:nvPicPr>
        <p:blipFill>
          <a:blip r:embed="rId2">
            <a:lum/>
            <a:alphaModFix/>
          </a:blip>
          <a:srcRect/>
          <a:stretch>
            <a:fillRect/>
          </a:stretch>
        </p:blipFill>
        <p:spPr>
          <a:xfrm>
            <a:off x="1548985" y="1786592"/>
            <a:ext cx="4305826" cy="2944434"/>
          </a:xfrm>
          <a:prstGeom prst="roundRect">
            <a:avLst/>
          </a:prstGeom>
          <a:noFill/>
          <a:ln>
            <a:noFill/>
            <a:prstDash/>
          </a:ln>
        </p:spPr>
      </p:pic>
      <p:pic>
        <p:nvPicPr>
          <p:cNvPr id="2050" name="Picture 2" descr="Лицо бородатого мужчины подмигивает | Бесплатно Фото">
            <a:extLst>
              <a:ext uri="{FF2B5EF4-FFF2-40B4-BE49-F238E27FC236}">
                <a16:creationId xmlns:a16="http://schemas.microsoft.com/office/drawing/2014/main" id="{51D26EA1-38B4-4E08-82FC-6B095C0DB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13" t="11698" r="16574" b="58953"/>
          <a:stretch/>
        </p:blipFill>
        <p:spPr bwMode="auto">
          <a:xfrm>
            <a:off x="1548984" y="5060180"/>
            <a:ext cx="4305827" cy="116569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778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{6015AEB0-6483-411E-8FC9-E61B5FA32C5B}tf16401375</Template>
  <TotalTime>231</TotalTime>
  <Words>1039</Words>
  <Application>Microsoft Office PowerPoint</Application>
  <PresentationFormat>Panoramiczny</PresentationFormat>
  <Paragraphs>55</Paragraphs>
  <Slides>22</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22</vt:i4>
      </vt:variant>
    </vt:vector>
  </HeadingPairs>
  <TitlesOfParts>
    <vt:vector size="29" baseType="lpstr">
      <vt:lpstr>Arial</vt:lpstr>
      <vt:lpstr>Calibri</vt:lpstr>
      <vt:lpstr>MS Shell Dlg 2</vt:lpstr>
      <vt:lpstr>Roboto</vt:lpstr>
      <vt:lpstr>Wingdings</vt:lpstr>
      <vt:lpstr>Wingdings 3</vt:lpstr>
      <vt:lpstr>Madison</vt:lpstr>
      <vt:lpstr>Kilkanaście faktów o prehistorycznych gadach, które mogą Cię zaskoczyć  Hanna Włosek</vt:lpstr>
      <vt:lpstr>26 lutego przypada światowy Dzień Dinozaura.</vt:lpstr>
      <vt:lpstr>Ciekawostka 1: Pochodzenie</vt:lpstr>
      <vt:lpstr>Ciekawostka 2: Terytorium</vt:lpstr>
      <vt:lpstr>Ciekawostka 3: Nazwa </vt:lpstr>
      <vt:lpstr>Ciekawostka 4: Paleontologia                 i paleontolodzy</vt:lpstr>
      <vt:lpstr>Ciekawostka 5: Różnorodność</vt:lpstr>
      <vt:lpstr>Ciekawostka 6: Liczebność</vt:lpstr>
      <vt:lpstr>Ciekawostka 7: Czas dinozaurów</vt:lpstr>
      <vt:lpstr>Ciekawostka 8: Upierzenie</vt:lpstr>
      <vt:lpstr>Ciekawostka 9: Szczątki dinozaurów</vt:lpstr>
      <vt:lpstr>Ciekawostka 10: Pierwszy opis kości dinozaura</vt:lpstr>
      <vt:lpstr>Ciekawostka 11: Dippy celebryta</vt:lpstr>
      <vt:lpstr>Ciekawostka 12: Najmniejszy okaz</vt:lpstr>
      <vt:lpstr>Ciekawostka 13: Najdłuższy okaz</vt:lpstr>
      <vt:lpstr>Ciekawostka 14: Największy okaz</vt:lpstr>
      <vt:lpstr>Ciekawostka 15: Koniec ery dinozaurów </vt:lpstr>
      <vt:lpstr>Ciekawostka 16: Winna asteroida</vt:lpstr>
      <vt:lpstr>Ciekawostka 17: Dinozaury w kinie</vt:lpstr>
      <vt:lpstr>Badania w Krasiejowie</vt:lpstr>
      <vt:lpstr>      JuraPark Krasiejów</vt:lpstr>
      <vt:lpstr>      Jeszcze mnóstwo do odkrycia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Kilka faktów o prehistorycznych gadach, które mogą Cię zaskoczyć  Hanna Włosek</dc:title>
  <dc:creator>Hanna Włosek</dc:creator>
  <cp:lastModifiedBy>Hanna Włosek</cp:lastModifiedBy>
  <cp:revision>37</cp:revision>
  <dcterms:created xsi:type="dcterms:W3CDTF">2022-02-21T10:54:25Z</dcterms:created>
  <dcterms:modified xsi:type="dcterms:W3CDTF">2022-02-22T11:27:51Z</dcterms:modified>
</cp:coreProperties>
</file>